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8"/>
  </p:notesMasterIdLst>
  <p:handoutMasterIdLst>
    <p:handoutMasterId r:id="rId49"/>
  </p:handoutMasterIdLst>
  <p:sldIdLst>
    <p:sldId id="881" r:id="rId2"/>
    <p:sldId id="3395" r:id="rId3"/>
    <p:sldId id="3385" r:id="rId4"/>
    <p:sldId id="1254" r:id="rId5"/>
    <p:sldId id="261" r:id="rId6"/>
    <p:sldId id="1049" r:id="rId7"/>
    <p:sldId id="1360" r:id="rId8"/>
    <p:sldId id="1359" r:id="rId9"/>
    <p:sldId id="1409" r:id="rId10"/>
    <p:sldId id="1432" r:id="rId11"/>
    <p:sldId id="1391" r:id="rId12"/>
    <p:sldId id="1458" r:id="rId13"/>
    <p:sldId id="1046" r:id="rId14"/>
    <p:sldId id="3377" r:id="rId15"/>
    <p:sldId id="1025" r:id="rId16"/>
    <p:sldId id="1265" r:id="rId17"/>
    <p:sldId id="1388" r:id="rId18"/>
    <p:sldId id="1387" r:id="rId19"/>
    <p:sldId id="1000" r:id="rId20"/>
    <p:sldId id="1043" r:id="rId21"/>
    <p:sldId id="3387" r:id="rId22"/>
    <p:sldId id="3389" r:id="rId23"/>
    <p:sldId id="3390" r:id="rId24"/>
    <p:sldId id="258" r:id="rId25"/>
    <p:sldId id="1420" r:id="rId26"/>
    <p:sldId id="1354" r:id="rId27"/>
    <p:sldId id="3360" r:id="rId28"/>
    <p:sldId id="1064" r:id="rId29"/>
    <p:sldId id="1218" r:id="rId30"/>
    <p:sldId id="271" r:id="rId31"/>
    <p:sldId id="1120" r:id="rId32"/>
    <p:sldId id="3363" r:id="rId33"/>
    <p:sldId id="3352" r:id="rId34"/>
    <p:sldId id="3397" r:id="rId35"/>
    <p:sldId id="3396" r:id="rId36"/>
    <p:sldId id="1220" r:id="rId37"/>
    <p:sldId id="1317" r:id="rId38"/>
    <p:sldId id="1406" r:id="rId39"/>
    <p:sldId id="1389" r:id="rId40"/>
    <p:sldId id="1331" r:id="rId41"/>
    <p:sldId id="1329" r:id="rId42"/>
    <p:sldId id="1330" r:id="rId43"/>
    <p:sldId id="939" r:id="rId44"/>
    <p:sldId id="3393" r:id="rId45"/>
    <p:sldId id="3351" r:id="rId46"/>
    <p:sldId id="1253" r:id="rId4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43" userDrawn="1">
          <p15:clr>
            <a:srgbClr val="A4A3A4"/>
          </p15:clr>
        </p15:guide>
        <p15:guide id="2" pos="54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50DB"/>
    <a:srgbClr val="D0E1FC"/>
    <a:srgbClr val="CDD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18" autoAdjust="0"/>
    <p:restoredTop sz="95070" autoAdjust="0"/>
  </p:normalViewPr>
  <p:slideViewPr>
    <p:cSldViewPr snapToGrid="0" snapToObjects="1">
      <p:cViewPr varScale="1">
        <p:scale>
          <a:sx n="117" d="100"/>
          <a:sy n="117" d="100"/>
        </p:scale>
        <p:origin x="320" y="176"/>
      </p:cViewPr>
      <p:guideLst>
        <p:guide orient="horz" pos="4043"/>
        <p:guide pos="542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8" d="100"/>
        <a:sy n="78"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Gr&#225;fico%202%20en%20Microsoft%20PowerPoint"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Gr&#225;fico%202%20en%20Microsoft%20PowerPoint"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file:////Users/lucaferrari/Dropbox/Energia/Textos%20mios/Libro%20CONACYT/Cap%202.1/BNE%202019.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rgbClr val="C00000"/>
                </a:solidFill>
                <a:latin typeface="Times New Roman" panose="02020603050405020304" pitchFamily="18" charset="0"/>
                <a:ea typeface="+mn-ea"/>
                <a:cs typeface="Times New Roman" panose="02020603050405020304" pitchFamily="18" charset="0"/>
              </a:defRPr>
            </a:pPr>
            <a:r>
              <a:rPr lang="en-US" b="1" dirty="0">
                <a:solidFill>
                  <a:srgbClr val="C00000"/>
                </a:solidFill>
              </a:rPr>
              <a:t>Crude +</a:t>
            </a:r>
            <a:r>
              <a:rPr lang="en-US" b="1" baseline="0" dirty="0">
                <a:solidFill>
                  <a:srgbClr val="C00000"/>
                </a:solidFill>
              </a:rPr>
              <a:t> condensate production</a:t>
            </a:r>
            <a:endParaRPr lang="en-US" b="1" dirty="0">
              <a:solidFill>
                <a:srgbClr val="C00000"/>
              </a:solidFill>
            </a:endParaRPr>
          </a:p>
        </c:rich>
      </c:tx>
      <c:layout>
        <c:manualLayout>
          <c:xMode val="edge"/>
          <c:yMode val="edge"/>
          <c:x val="0.26515685256986193"/>
          <c:y val="0"/>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rgbClr val="C00000"/>
              </a:solidFill>
              <a:latin typeface="Times New Roman" panose="02020603050405020304" pitchFamily="18" charset="0"/>
              <a:ea typeface="+mn-ea"/>
              <a:cs typeface="Times New Roman" panose="02020603050405020304" pitchFamily="18" charset="0"/>
            </a:defRPr>
          </a:pPr>
          <a:endParaRPr lang="es-MX"/>
        </a:p>
      </c:txPr>
    </c:title>
    <c:autoTitleDeleted val="0"/>
    <c:view3D>
      <c:rotX val="15"/>
      <c:rotY val="20"/>
      <c:rAngAx val="1"/>
    </c:view3D>
    <c:floor>
      <c:thickness val="0"/>
      <c:spPr>
        <a:noFill/>
        <a:ln>
          <a:noFill/>
        </a:ln>
        <a:effectLst/>
        <a:sp3d/>
      </c:spPr>
    </c:floor>
    <c:sideWall>
      <c:thickness val="0"/>
      <c:spPr>
        <a:noFill/>
        <a:ln>
          <a:noFill/>
        </a:ln>
        <a:effectLst/>
        <a:sp3d/>
      </c:spPr>
    </c:sideWall>
    <c:backWall>
      <c:thickness val="0"/>
      <c:spPr>
        <a:solidFill>
          <a:schemeClr val="bg1"/>
        </a:solidFill>
        <a:ln>
          <a:noFill/>
        </a:ln>
        <a:effectLst/>
        <a:sp3d/>
      </c:spPr>
    </c:backWall>
    <c:plotArea>
      <c:layout>
        <c:manualLayout>
          <c:layoutTarget val="inner"/>
          <c:xMode val="edge"/>
          <c:yMode val="edge"/>
          <c:x val="0.10282654666781911"/>
          <c:y val="0.21039626144292942"/>
          <c:w val="0.8914264692847117"/>
          <c:h val="0.51340343533007748"/>
        </c:manualLayout>
      </c:layout>
      <c:bar3DChart>
        <c:barDir val="col"/>
        <c:grouping val="clustered"/>
        <c:varyColors val="0"/>
        <c:ser>
          <c:idx val="0"/>
          <c:order val="0"/>
          <c:tx>
            <c:strRef>
              <c:f>'[Gráfico 2 en Microsoft PowerPoint]Hoja2'!$F$1</c:f>
              <c:strCache>
                <c:ptCount val="1"/>
                <c:pt idx="0">
                  <c:v>Produccion</c:v>
                </c:pt>
              </c:strCache>
            </c:strRef>
          </c:tx>
          <c:spPr>
            <a:solidFill>
              <a:srgbClr val="FF2F2F"/>
            </a:solidFill>
            <a:ln>
              <a:solidFill>
                <a:srgbClr val="C00000"/>
              </a:solidFill>
            </a:ln>
            <a:effectLst/>
            <a:sp3d>
              <a:contourClr>
                <a:srgbClr val="C00000"/>
              </a:contourClr>
            </a:sp3d>
          </c:spPr>
          <c:invertIfNegative val="0"/>
          <c:dLbls>
            <c:spPr>
              <a:noFill/>
              <a:ln>
                <a:noFill/>
              </a:ln>
              <a:effectLst/>
            </c:spPr>
            <c:txPr>
              <a:bodyPr rot="-5400000" spcFirstLastPara="1" vertOverflow="ellipsis" wrap="square" anchor="ctr" anchorCtr="1"/>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'[Gráfico 2 en Microsoft PowerPoint]Hoja2'!$E$2:$E$15</c:f>
              <c:strCache>
                <c:ptCount val="14"/>
                <c:pt idx="0">
                  <c:v>EUA</c:v>
                </c:pt>
                <c:pt idx="1">
                  <c:v>Rusia</c:v>
                </c:pt>
                <c:pt idx="2">
                  <c:v>Arabia Saudí</c:v>
                </c:pt>
                <c:pt idx="3">
                  <c:v>Canadá</c:v>
                </c:pt>
                <c:pt idx="4">
                  <c:v>Iraq</c:v>
                </c:pt>
                <c:pt idx="5">
                  <c:v>China</c:v>
                </c:pt>
                <c:pt idx="6">
                  <c:v>Emiratos Árabes</c:v>
                </c:pt>
                <c:pt idx="7">
                  <c:v>Brasil</c:v>
                </c:pt>
                <c:pt idx="8">
                  <c:v>Irán</c:v>
                </c:pt>
                <c:pt idx="9">
                  <c:v>Kuwait</c:v>
                </c:pt>
                <c:pt idx="10">
                  <c:v>Kazajstán</c:v>
                </c:pt>
                <c:pt idx="11">
                  <c:v>Nigeria</c:v>
                </c:pt>
                <c:pt idx="12">
                  <c:v>Noruega</c:v>
                </c:pt>
                <c:pt idx="13">
                  <c:v>México</c:v>
                </c:pt>
              </c:strCache>
            </c:strRef>
          </c:cat>
          <c:val>
            <c:numRef>
              <c:f>'[Gráfico 2 en Microsoft PowerPoint]Hoja2'!$F$2:$F$15</c:f>
              <c:numCache>
                <c:formatCode>_-* #,##0_-;\-* #,##0_-;_-* "-"??_-;_-@_-</c:formatCode>
                <c:ptCount val="14"/>
                <c:pt idx="0">
                  <c:v>11314.566999999999</c:v>
                </c:pt>
                <c:pt idx="1">
                  <c:v>10191.624351256831</c:v>
                </c:pt>
                <c:pt idx="2">
                  <c:v>9429.9999999999982</c:v>
                </c:pt>
                <c:pt idx="3">
                  <c:v>4469.1636210541265</c:v>
                </c:pt>
                <c:pt idx="4">
                  <c:v>4049.3443000000002</c:v>
                </c:pt>
                <c:pt idx="5">
                  <c:v>3900.7015573770491</c:v>
                </c:pt>
                <c:pt idx="6">
                  <c:v>3087.2345700527258</c:v>
                </c:pt>
                <c:pt idx="7">
                  <c:v>2939.9503765324253</c:v>
                </c:pt>
                <c:pt idx="8">
                  <c:v>2730</c:v>
                </c:pt>
                <c:pt idx="9">
                  <c:v>2438</c:v>
                </c:pt>
                <c:pt idx="10">
                  <c:v>1796.3862213114753</c:v>
                </c:pt>
                <c:pt idx="11">
                  <c:v>1733.9854985364609</c:v>
                </c:pt>
                <c:pt idx="12">
                  <c:v>1713.3173282603852</c:v>
                </c:pt>
                <c:pt idx="13">
                  <c:v>1705.364460215847</c:v>
                </c:pt>
              </c:numCache>
            </c:numRef>
          </c:val>
          <c:extLst>
            <c:ext xmlns:c16="http://schemas.microsoft.com/office/drawing/2014/chart" uri="{C3380CC4-5D6E-409C-BE32-E72D297353CC}">
              <c16:uniqueId val="{00000000-686C-D24A-ADA3-D4368799AC51}"/>
            </c:ext>
          </c:extLst>
        </c:ser>
        <c:dLbls>
          <c:showLegendKey val="0"/>
          <c:showVal val="1"/>
          <c:showCatName val="0"/>
          <c:showSerName val="0"/>
          <c:showPercent val="0"/>
          <c:showBubbleSize val="0"/>
        </c:dLbls>
        <c:gapWidth val="78"/>
        <c:shape val="box"/>
        <c:axId val="287600783"/>
        <c:axId val="287602447"/>
        <c:axId val="0"/>
      </c:bar3DChart>
      <c:catAx>
        <c:axId val="287600783"/>
        <c:scaling>
          <c:orientation val="minMax"/>
        </c:scaling>
        <c:delete val="0"/>
        <c:axPos val="b"/>
        <c:numFmt formatCode="General" sourceLinked="1"/>
        <c:majorTickMark val="none"/>
        <c:minorTickMark val="none"/>
        <c:tickLblPos val="nextTo"/>
        <c:spPr>
          <a:noFill/>
          <a:ln w="9525" cap="flat" cmpd="sng" algn="ctr">
            <a:solidFill>
              <a:srgbClr val="C00000"/>
            </a:solidFill>
            <a:round/>
          </a:ln>
          <a:effectLst/>
        </c:spPr>
        <c:txPr>
          <a:bodyPr rot="-5400000" spcFirstLastPara="1" vertOverflow="ellipsis" wrap="square" anchor="ctr" anchorCtr="1"/>
          <a:lstStyle/>
          <a:p>
            <a:pPr>
              <a:defRPr sz="900" b="0" i="0" u="none" strike="noStrike" kern="1200" baseline="0">
                <a:solidFill>
                  <a:srgbClr val="C00000"/>
                </a:solidFill>
                <a:latin typeface="Times New Roman" panose="02020603050405020304" pitchFamily="18" charset="0"/>
                <a:ea typeface="+mn-ea"/>
                <a:cs typeface="Times New Roman" panose="02020603050405020304" pitchFamily="18" charset="0"/>
              </a:defRPr>
            </a:pPr>
            <a:endParaRPr lang="es-MX"/>
          </a:p>
        </c:txPr>
        <c:crossAx val="287602447"/>
        <c:crosses val="autoZero"/>
        <c:auto val="1"/>
        <c:lblAlgn val="ctr"/>
        <c:lblOffset val="100"/>
        <c:noMultiLvlLbl val="0"/>
      </c:catAx>
      <c:valAx>
        <c:axId val="287602447"/>
        <c:scaling>
          <c:orientation val="minMax"/>
        </c:scaling>
        <c:delete val="1"/>
        <c:axPos val="l"/>
        <c:title>
          <c:tx>
            <c:rich>
              <a:bodyPr rot="-5400000" spcFirstLastPara="1" vertOverflow="ellipsis" vert="horz" wrap="square" anchor="ctr" anchorCtr="1"/>
              <a:lstStyle/>
              <a:p>
                <a:pPr>
                  <a:defRPr sz="1000" b="1" i="0" u="none" strike="noStrike" kern="1200" baseline="0">
                    <a:solidFill>
                      <a:srgbClr val="C00000"/>
                    </a:solidFill>
                    <a:latin typeface="Times New Roman" panose="02020603050405020304" pitchFamily="18" charset="0"/>
                    <a:ea typeface="+mn-ea"/>
                    <a:cs typeface="Times New Roman" panose="02020603050405020304" pitchFamily="18" charset="0"/>
                  </a:defRPr>
                </a:pPr>
                <a:r>
                  <a:rPr lang="es-MX" b="1" dirty="0">
                    <a:solidFill>
                      <a:srgbClr val="C00000"/>
                    </a:solidFill>
                  </a:rPr>
                  <a:t>Thousands of barrels per day</a:t>
                </a:r>
              </a:p>
            </c:rich>
          </c:tx>
          <c:layout>
            <c:manualLayout>
              <c:xMode val="edge"/>
              <c:yMode val="edge"/>
              <c:x val="3.8522508155719143E-2"/>
              <c:y val="0.19218968055822291"/>
            </c:manualLayout>
          </c:layout>
          <c:overlay val="0"/>
          <c:spPr>
            <a:noFill/>
            <a:ln>
              <a:noFill/>
            </a:ln>
            <a:effectLst/>
          </c:spPr>
          <c:txPr>
            <a:bodyPr rot="-5400000" spcFirstLastPara="1" vertOverflow="ellipsis" vert="horz" wrap="square" anchor="ctr" anchorCtr="1"/>
            <a:lstStyle/>
            <a:p>
              <a:pPr>
                <a:defRPr sz="1000" b="1" i="0" u="none" strike="noStrike" kern="1200" baseline="0">
                  <a:solidFill>
                    <a:srgbClr val="C00000"/>
                  </a:solidFill>
                  <a:latin typeface="Times New Roman" panose="02020603050405020304" pitchFamily="18" charset="0"/>
                  <a:ea typeface="+mn-ea"/>
                  <a:cs typeface="Times New Roman" panose="02020603050405020304" pitchFamily="18" charset="0"/>
                </a:defRPr>
              </a:pPr>
              <a:endParaRPr lang="es-MX"/>
            </a:p>
          </c:txPr>
        </c:title>
        <c:numFmt formatCode="_-* #,##0_-;\-* #,##0_-;_-* &quot;-&quot;??_-;_-@_-" sourceLinked="1"/>
        <c:majorTickMark val="none"/>
        <c:minorTickMark val="none"/>
        <c:tickLblPos val="nextTo"/>
        <c:crossAx val="287600783"/>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solidFill>
            <a:sysClr val="windowText" lastClr="000000"/>
          </a:solidFill>
          <a:latin typeface="Times New Roman" panose="02020603050405020304" pitchFamily="18" charset="0"/>
          <a:cs typeface="Times New Roman" panose="02020603050405020304" pitchFamily="18" charset="0"/>
        </a:defRPr>
      </a:pPr>
      <a:endParaRPr lang="es-MX"/>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accent6">
                    <a:lumMod val="50000"/>
                  </a:schemeClr>
                </a:solidFill>
                <a:latin typeface="Times New Roman" panose="02020603050405020304" pitchFamily="18" charset="0"/>
                <a:ea typeface="+mn-ea"/>
                <a:cs typeface="Times New Roman" panose="02020603050405020304" pitchFamily="18" charset="0"/>
              </a:defRPr>
            </a:pPr>
            <a:r>
              <a:rPr lang="en-US" b="1" dirty="0">
                <a:solidFill>
                  <a:schemeClr val="accent6">
                    <a:lumMod val="50000"/>
                  </a:schemeClr>
                </a:solidFill>
              </a:rPr>
              <a:t>Proven reserves (1P)</a:t>
            </a:r>
          </a:p>
        </c:rich>
      </c:tx>
      <c:layout>
        <c:manualLayout>
          <c:xMode val="edge"/>
          <c:yMode val="edge"/>
          <c:x val="0.20637999026167819"/>
          <c:y val="4.1664527803592852E-3"/>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accent6">
                  <a:lumMod val="50000"/>
                </a:schemeClr>
              </a:solidFill>
              <a:latin typeface="Times New Roman" panose="02020603050405020304" pitchFamily="18" charset="0"/>
              <a:ea typeface="+mn-ea"/>
              <a:cs typeface="Times New Roman" panose="02020603050405020304" pitchFamily="18" charset="0"/>
            </a:defRPr>
          </a:pPr>
          <a:endParaRPr lang="es-MX"/>
        </a:p>
      </c:txPr>
    </c:title>
    <c:autoTitleDeleted val="0"/>
    <c:view3D>
      <c:rotX val="15"/>
      <c:rotY val="2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7.4439432357137958E-2"/>
          <c:y val="7.9676504822344563E-2"/>
          <c:w val="0.92556056764286199"/>
          <c:h val="0.64580946542266149"/>
        </c:manualLayout>
      </c:layout>
      <c:bar3DChart>
        <c:barDir val="col"/>
        <c:grouping val="clustered"/>
        <c:varyColors val="0"/>
        <c:ser>
          <c:idx val="0"/>
          <c:order val="0"/>
          <c:tx>
            <c:strRef>
              <c:f>'[Gráfico 2 en Microsoft PowerPoint]Hoja2'!$C$1</c:f>
              <c:strCache>
                <c:ptCount val="1"/>
                <c:pt idx="0">
                  <c:v>Reservas</c:v>
                </c:pt>
              </c:strCache>
            </c:strRef>
          </c:tx>
          <c:spPr>
            <a:solidFill>
              <a:srgbClr val="00B050"/>
            </a:solidFill>
            <a:ln>
              <a:solidFill>
                <a:schemeClr val="accent5">
                  <a:lumMod val="75000"/>
                </a:schemeClr>
              </a:solidFill>
            </a:ln>
            <a:effectLst/>
            <a:scene3d>
              <a:camera prst="orthographicFront"/>
              <a:lightRig rig="threePt" dir="t"/>
            </a:scene3d>
            <a:sp3d>
              <a:contourClr>
                <a:schemeClr val="accent5">
                  <a:lumMod val="75000"/>
                </a:schemeClr>
              </a:contourClr>
            </a:sp3d>
          </c:spPr>
          <c:invertIfNegative val="0"/>
          <c:dLbls>
            <c:spPr>
              <a:noFill/>
              <a:ln>
                <a:noFill/>
              </a:ln>
              <a:effectLst/>
            </c:spPr>
            <c:txPr>
              <a:bodyPr rot="-5400000" spcFirstLastPara="1" vertOverflow="ellipsis" wrap="square" anchor="ctr" anchorCtr="1"/>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'[Gráfico 2 en Microsoft PowerPoint]Hoja2'!$B$2:$B$21</c:f>
              <c:strCache>
                <c:ptCount val="20"/>
                <c:pt idx="0">
                  <c:v>Venezuela</c:v>
                </c:pt>
                <c:pt idx="1">
                  <c:v>Arabia Saudí</c:v>
                </c:pt>
                <c:pt idx="2">
                  <c:v>Canadá</c:v>
                </c:pt>
                <c:pt idx="3">
                  <c:v>Irán</c:v>
                </c:pt>
                <c:pt idx="4">
                  <c:v>Irak</c:v>
                </c:pt>
                <c:pt idx="5">
                  <c:v>Rusia</c:v>
                </c:pt>
                <c:pt idx="6">
                  <c:v>Kuwait</c:v>
                </c:pt>
                <c:pt idx="7">
                  <c:v>Emiratos Árabes</c:v>
                </c:pt>
                <c:pt idx="8">
                  <c:v>EUA</c:v>
                </c:pt>
                <c:pt idx="9">
                  <c:v>Libia</c:v>
                </c:pt>
                <c:pt idx="10">
                  <c:v>Nigeria</c:v>
                </c:pt>
                <c:pt idx="11">
                  <c:v>Kazajstán</c:v>
                </c:pt>
                <c:pt idx="12">
                  <c:v>China</c:v>
                </c:pt>
                <c:pt idx="13">
                  <c:v>Qatar</c:v>
                </c:pt>
                <c:pt idx="14">
                  <c:v>Argelia</c:v>
                </c:pt>
                <c:pt idx="15">
                  <c:v>Brasil</c:v>
                </c:pt>
                <c:pt idx="16">
                  <c:v>Noruega</c:v>
                </c:pt>
                <c:pt idx="17">
                  <c:v>Angola</c:v>
                </c:pt>
                <c:pt idx="18">
                  <c:v>Azerbaiyán</c:v>
                </c:pt>
                <c:pt idx="19">
                  <c:v>México</c:v>
                </c:pt>
              </c:strCache>
            </c:strRef>
          </c:cat>
          <c:val>
            <c:numRef>
              <c:f>'[Gráfico 2 en Microsoft PowerPoint]Hoja2'!$C$2:$C$21</c:f>
              <c:numCache>
                <c:formatCode>General</c:formatCode>
                <c:ptCount val="20"/>
                <c:pt idx="0">
                  <c:v>303.8</c:v>
                </c:pt>
                <c:pt idx="1">
                  <c:v>297.5</c:v>
                </c:pt>
                <c:pt idx="2">
                  <c:v>168.1</c:v>
                </c:pt>
                <c:pt idx="3">
                  <c:v>157.80000000000001</c:v>
                </c:pt>
                <c:pt idx="4">
                  <c:v>145</c:v>
                </c:pt>
                <c:pt idx="5">
                  <c:v>107.8</c:v>
                </c:pt>
                <c:pt idx="6">
                  <c:v>101.5</c:v>
                </c:pt>
                <c:pt idx="7">
                  <c:v>97.8</c:v>
                </c:pt>
                <c:pt idx="8">
                  <c:v>68.8</c:v>
                </c:pt>
                <c:pt idx="9">
                  <c:v>48.4</c:v>
                </c:pt>
                <c:pt idx="10">
                  <c:v>36.9</c:v>
                </c:pt>
                <c:pt idx="11">
                  <c:v>30</c:v>
                </c:pt>
                <c:pt idx="12">
                  <c:v>26</c:v>
                </c:pt>
                <c:pt idx="13">
                  <c:v>25.2</c:v>
                </c:pt>
                <c:pt idx="14">
                  <c:v>12.2</c:v>
                </c:pt>
                <c:pt idx="15">
                  <c:v>11.9</c:v>
                </c:pt>
                <c:pt idx="16">
                  <c:v>7.9</c:v>
                </c:pt>
                <c:pt idx="17">
                  <c:v>7.8</c:v>
                </c:pt>
                <c:pt idx="18">
                  <c:v>7</c:v>
                </c:pt>
                <c:pt idx="19">
                  <c:v>6.1</c:v>
                </c:pt>
              </c:numCache>
            </c:numRef>
          </c:val>
          <c:extLst>
            <c:ext xmlns:c16="http://schemas.microsoft.com/office/drawing/2014/chart" uri="{C3380CC4-5D6E-409C-BE32-E72D297353CC}">
              <c16:uniqueId val="{00000000-B088-9F4B-AA9B-A30952840385}"/>
            </c:ext>
          </c:extLst>
        </c:ser>
        <c:dLbls>
          <c:showLegendKey val="0"/>
          <c:showVal val="1"/>
          <c:showCatName val="0"/>
          <c:showSerName val="0"/>
          <c:showPercent val="0"/>
          <c:showBubbleSize val="0"/>
        </c:dLbls>
        <c:gapWidth val="78"/>
        <c:shape val="box"/>
        <c:axId val="287600783"/>
        <c:axId val="287602447"/>
        <c:axId val="0"/>
      </c:bar3DChart>
      <c:catAx>
        <c:axId val="287600783"/>
        <c:scaling>
          <c:orientation val="minMax"/>
        </c:scaling>
        <c:delete val="0"/>
        <c:axPos val="b"/>
        <c:numFmt formatCode="General" sourceLinked="1"/>
        <c:majorTickMark val="none"/>
        <c:minorTickMark val="none"/>
        <c:tickLblPos val="nextTo"/>
        <c:spPr>
          <a:noFill/>
          <a:ln w="9525" cap="flat" cmpd="sng" algn="ctr">
            <a:solidFill>
              <a:schemeClr val="accent6">
                <a:lumMod val="50000"/>
              </a:schemeClr>
            </a:solidFill>
            <a:round/>
          </a:ln>
          <a:effectLst/>
        </c:spPr>
        <c:txPr>
          <a:bodyPr rot="-60000000" spcFirstLastPara="1" vertOverflow="ellipsis" vert="horz" wrap="square" anchor="ctr" anchorCtr="1"/>
          <a:lstStyle/>
          <a:p>
            <a:pPr>
              <a:defRPr sz="900" b="0" i="0" u="none" strike="noStrike" kern="1200" baseline="0">
                <a:solidFill>
                  <a:schemeClr val="accent6">
                    <a:lumMod val="50000"/>
                  </a:schemeClr>
                </a:solidFill>
                <a:latin typeface="Times New Roman" panose="02020603050405020304" pitchFamily="18" charset="0"/>
                <a:ea typeface="+mn-ea"/>
                <a:cs typeface="Times New Roman" panose="02020603050405020304" pitchFamily="18" charset="0"/>
              </a:defRPr>
            </a:pPr>
            <a:endParaRPr lang="es-MX"/>
          </a:p>
        </c:txPr>
        <c:crossAx val="287602447"/>
        <c:crosses val="autoZero"/>
        <c:auto val="1"/>
        <c:lblAlgn val="ctr"/>
        <c:lblOffset val="100"/>
        <c:noMultiLvlLbl val="0"/>
      </c:catAx>
      <c:valAx>
        <c:axId val="287602447"/>
        <c:scaling>
          <c:orientation val="minMax"/>
        </c:scaling>
        <c:delete val="1"/>
        <c:axPos val="l"/>
        <c:title>
          <c:tx>
            <c:rich>
              <a:bodyPr rot="-5400000" spcFirstLastPara="1" vertOverflow="ellipsis" vert="horz" wrap="square" anchor="ctr" anchorCtr="1"/>
              <a:lstStyle/>
              <a:p>
                <a:pPr>
                  <a:defRPr sz="1000" b="1" i="0" u="none" strike="noStrike" kern="1200" baseline="0">
                    <a:solidFill>
                      <a:schemeClr val="accent6">
                        <a:lumMod val="50000"/>
                      </a:schemeClr>
                    </a:solidFill>
                    <a:latin typeface="Times New Roman" panose="02020603050405020304" pitchFamily="18" charset="0"/>
                    <a:ea typeface="+mn-ea"/>
                    <a:cs typeface="Times New Roman" panose="02020603050405020304" pitchFamily="18" charset="0"/>
                  </a:defRPr>
                </a:pPr>
                <a:r>
                  <a:rPr lang="es-MX" b="1" dirty="0">
                    <a:solidFill>
                      <a:schemeClr val="accent6">
                        <a:lumMod val="50000"/>
                      </a:schemeClr>
                    </a:solidFill>
                  </a:rPr>
                  <a:t>Billons of barrels</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accent6">
                      <a:lumMod val="50000"/>
                    </a:schemeClr>
                  </a:solidFill>
                  <a:latin typeface="Times New Roman" panose="02020603050405020304" pitchFamily="18" charset="0"/>
                  <a:ea typeface="+mn-ea"/>
                  <a:cs typeface="Times New Roman" panose="02020603050405020304" pitchFamily="18" charset="0"/>
                </a:defRPr>
              </a:pPr>
              <a:endParaRPr lang="es-MX"/>
            </a:p>
          </c:txPr>
        </c:title>
        <c:numFmt formatCode="General" sourceLinked="1"/>
        <c:majorTickMark val="none"/>
        <c:minorTickMark val="none"/>
        <c:tickLblPos val="nextTo"/>
        <c:crossAx val="287600783"/>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solidFill>
            <a:sysClr val="windowText" lastClr="000000"/>
          </a:solidFill>
          <a:latin typeface="Times New Roman" panose="02020603050405020304" pitchFamily="18" charset="0"/>
          <a:cs typeface="Times New Roman" panose="02020603050405020304" pitchFamily="18" charset="0"/>
        </a:defRPr>
      </a:pPr>
      <a:endParaRPr lang="es-MX"/>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US" sz="1600" b="1" i="0" u="none" strike="noStrike" kern="1200" spc="0" baseline="0" smtClean="0">
                <a:solidFill>
                  <a:schemeClr val="tx1"/>
                </a:solidFill>
                <a:latin typeface="Arial" panose="020B0604020202020204" pitchFamily="34" charset="0"/>
                <a:ea typeface="+mn-ea"/>
                <a:cs typeface="Arial" panose="020B0604020202020204" pitchFamily="34" charset="0"/>
              </a:defRPr>
            </a:pPr>
            <a:r>
              <a:rPr lang="en-US" sz="1600" b="1" dirty="0">
                <a:solidFill>
                  <a:schemeClr val="tx1"/>
                </a:solidFill>
                <a:latin typeface="Arial" panose="020B0604020202020204" pitchFamily="34" charset="0"/>
                <a:cs typeface="Arial" panose="020B0604020202020204" pitchFamily="34" charset="0"/>
              </a:rPr>
              <a:t>Gross energy supply 2019</a:t>
            </a:r>
          </a:p>
        </c:rich>
      </c:tx>
      <c:overlay val="0"/>
      <c:spPr>
        <a:noFill/>
        <a:ln>
          <a:noFill/>
        </a:ln>
        <a:effectLst/>
      </c:spPr>
      <c:txPr>
        <a:bodyPr rot="0" spcFirstLastPara="1" vertOverflow="ellipsis" vert="horz" wrap="square" anchor="ctr" anchorCtr="1"/>
        <a:lstStyle/>
        <a:p>
          <a:pPr>
            <a:defRPr lang="en-US" sz="1600" b="1" i="0" u="none" strike="noStrike" kern="1200" spc="0" baseline="0" smtClean="0">
              <a:solidFill>
                <a:schemeClr val="tx1"/>
              </a:solidFill>
              <a:latin typeface="Arial" panose="020B0604020202020204" pitchFamily="34" charset="0"/>
              <a:ea typeface="+mn-ea"/>
              <a:cs typeface="Arial" panose="020B0604020202020204" pitchFamily="34" charset="0"/>
            </a:defRPr>
          </a:pPr>
          <a:endParaRPr lang="es-MX"/>
        </a:p>
      </c:txPr>
    </c:title>
    <c:autoTitleDeleted val="0"/>
    <c:plotArea>
      <c:layout>
        <c:manualLayout>
          <c:layoutTarget val="inner"/>
          <c:xMode val="edge"/>
          <c:yMode val="edge"/>
          <c:x val="0.25450474237450238"/>
          <c:y val="0.18347934341064745"/>
          <c:w val="0.47701880960972592"/>
          <c:h val="0.71464058226760441"/>
        </c:manualLayout>
      </c:layout>
      <c:pieChart>
        <c:varyColors val="1"/>
        <c:ser>
          <c:idx val="0"/>
          <c:order val="0"/>
          <c:spPr>
            <a:ln w="9525">
              <a:solidFill>
                <a:schemeClr val="tx1"/>
              </a:solidFill>
            </a:ln>
          </c:spPr>
          <c:dPt>
            <c:idx val="0"/>
            <c:bubble3D val="0"/>
            <c:spPr>
              <a:solidFill>
                <a:srgbClr val="92D050"/>
              </a:solidFill>
              <a:ln w="9525">
                <a:solidFill>
                  <a:schemeClr val="tx1"/>
                </a:solidFill>
              </a:ln>
              <a:effectLst/>
            </c:spPr>
            <c:extLst>
              <c:ext xmlns:c16="http://schemas.microsoft.com/office/drawing/2014/chart" uri="{C3380CC4-5D6E-409C-BE32-E72D297353CC}">
                <c16:uniqueId val="{00000001-D953-7B4A-8FCC-40F72D4F1F26}"/>
              </c:ext>
            </c:extLst>
          </c:dPt>
          <c:dPt>
            <c:idx val="1"/>
            <c:bubble3D val="0"/>
            <c:spPr>
              <a:solidFill>
                <a:schemeClr val="bg1">
                  <a:lumMod val="75000"/>
                </a:schemeClr>
              </a:solidFill>
              <a:ln w="9525">
                <a:solidFill>
                  <a:schemeClr val="tx1"/>
                </a:solidFill>
              </a:ln>
              <a:effectLst/>
            </c:spPr>
            <c:extLst>
              <c:ext xmlns:c16="http://schemas.microsoft.com/office/drawing/2014/chart" uri="{C3380CC4-5D6E-409C-BE32-E72D297353CC}">
                <c16:uniqueId val="{00000003-D953-7B4A-8FCC-40F72D4F1F26}"/>
              </c:ext>
            </c:extLst>
          </c:dPt>
          <c:dPt>
            <c:idx val="2"/>
            <c:bubble3D val="0"/>
            <c:spPr>
              <a:solidFill>
                <a:schemeClr val="bg1">
                  <a:lumMod val="50000"/>
                </a:schemeClr>
              </a:solidFill>
              <a:ln w="9525">
                <a:solidFill>
                  <a:schemeClr val="tx1"/>
                </a:solidFill>
              </a:ln>
              <a:effectLst/>
            </c:spPr>
            <c:extLst>
              <c:ext xmlns:c16="http://schemas.microsoft.com/office/drawing/2014/chart" uri="{C3380CC4-5D6E-409C-BE32-E72D297353CC}">
                <c16:uniqueId val="{00000005-D953-7B4A-8FCC-40F72D4F1F26}"/>
              </c:ext>
            </c:extLst>
          </c:dPt>
          <c:dPt>
            <c:idx val="3"/>
            <c:bubble3D val="0"/>
            <c:spPr>
              <a:solidFill>
                <a:schemeClr val="accent2">
                  <a:lumMod val="50000"/>
                </a:schemeClr>
              </a:solidFill>
              <a:ln w="9525">
                <a:solidFill>
                  <a:schemeClr val="tx1"/>
                </a:solidFill>
              </a:ln>
              <a:effectLst/>
            </c:spPr>
            <c:extLst>
              <c:ext xmlns:c16="http://schemas.microsoft.com/office/drawing/2014/chart" uri="{C3380CC4-5D6E-409C-BE32-E72D297353CC}">
                <c16:uniqueId val="{00000007-D953-7B4A-8FCC-40F72D4F1F26}"/>
              </c:ext>
            </c:extLst>
          </c:dPt>
          <c:dPt>
            <c:idx val="4"/>
            <c:bubble3D val="0"/>
            <c:spPr>
              <a:solidFill>
                <a:schemeClr val="bg2">
                  <a:lumMod val="50000"/>
                </a:schemeClr>
              </a:solidFill>
              <a:ln w="9525">
                <a:solidFill>
                  <a:schemeClr val="tx1"/>
                </a:solidFill>
              </a:ln>
              <a:effectLst/>
            </c:spPr>
            <c:extLst>
              <c:ext xmlns:c16="http://schemas.microsoft.com/office/drawing/2014/chart" uri="{C3380CC4-5D6E-409C-BE32-E72D297353CC}">
                <c16:uniqueId val="{00000009-D953-7B4A-8FCC-40F72D4F1F26}"/>
              </c:ext>
            </c:extLst>
          </c:dPt>
          <c:dLbls>
            <c:dLbl>
              <c:idx val="3"/>
              <c:layout>
                <c:manualLayout>
                  <c:x val="-2.6698634953453454E-2"/>
                  <c:y val="1.3114811656589172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D953-7B4A-8FCC-40F72D4F1F26}"/>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1050" b="1" i="0" u="none" strike="noStrike" kern="1200" baseline="0">
                    <a:solidFill>
                      <a:schemeClr val="dk1">
                        <a:lumMod val="65000"/>
                        <a:lumOff val="35000"/>
                      </a:schemeClr>
                    </a:solidFill>
                    <a:latin typeface="+mn-lt"/>
                    <a:ea typeface="+mn-ea"/>
                    <a:cs typeface="+mn-cs"/>
                  </a:defRPr>
                </a:pPr>
                <a:endParaRPr lang="es-MX"/>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'Oferta interna bruta'!$B$1:$F$1</c:f>
              <c:strCache>
                <c:ptCount val="5"/>
                <c:pt idx="0">
                  <c:v>Renovables</c:v>
                </c:pt>
                <c:pt idx="1">
                  <c:v>Gas natural</c:v>
                </c:pt>
                <c:pt idx="2">
                  <c:v>Petróleo (C+C)</c:v>
                </c:pt>
                <c:pt idx="3">
                  <c:v>Carbón</c:v>
                </c:pt>
                <c:pt idx="4">
                  <c:v>Nucleoenergía</c:v>
                </c:pt>
              </c:strCache>
            </c:strRef>
          </c:cat>
          <c:val>
            <c:numRef>
              <c:f>'Oferta interna bruta'!$B$3:$F$3</c:f>
              <c:numCache>
                <c:formatCode>0.0%</c:formatCode>
                <c:ptCount val="5"/>
                <c:pt idx="0">
                  <c:v>0.12871565943913049</c:v>
                </c:pt>
                <c:pt idx="1">
                  <c:v>0.42027393360636106</c:v>
                </c:pt>
                <c:pt idx="2">
                  <c:v>0.31428425394225445</c:v>
                </c:pt>
                <c:pt idx="3">
                  <c:v>0.10980829823437692</c:v>
                </c:pt>
                <c:pt idx="4">
                  <c:v>2.6918257711526471E-2</c:v>
                </c:pt>
              </c:numCache>
            </c:numRef>
          </c:val>
          <c:extLst>
            <c:ext xmlns:c16="http://schemas.microsoft.com/office/drawing/2014/chart" uri="{C3380CC4-5D6E-409C-BE32-E72D297353CC}">
              <c16:uniqueId val="{0000000A-D953-7B4A-8FCC-40F72D4F1F26}"/>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es-MX"/>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580BAB7-9D90-3F48-A549-C03695119772}" type="datetime1">
              <a:rPr lang="es-MX" smtClean="0"/>
              <a:t>03/07/22</a:t>
            </a:fld>
            <a:endParaRPr lang="es-ES"/>
          </a:p>
        </p:txBody>
      </p:sp>
      <p:sp>
        <p:nvSpPr>
          <p:cNvPr id="4" name="Marcador de pie de pá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46FCC4D-35C4-314C-8A36-089E02068C21}" type="slidenum">
              <a:rPr lang="es-ES" smtClean="0"/>
              <a:t>‹Nº›</a:t>
            </a:fld>
            <a:endParaRPr lang="es-ES"/>
          </a:p>
        </p:txBody>
      </p:sp>
    </p:spTree>
    <p:extLst>
      <p:ext uri="{BB962C8B-B14F-4D97-AF65-F5344CB8AC3E}">
        <p14:creationId xmlns:p14="http://schemas.microsoft.com/office/powerpoint/2010/main" val="158823072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E89B223-F94C-3A4B-91D6-76A38F9EB44B}" type="datetime1">
              <a:rPr lang="es-MX" smtClean="0"/>
              <a:t>03/07/22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EEF1D32-F81A-1443-B5A8-A23C462CB503}" type="slidenum">
              <a:rPr lang="en-US" smtClean="0"/>
              <a:pPr/>
              <a:t>‹Nº›</a:t>
            </a:fld>
            <a:endParaRPr lang="en-US"/>
          </a:p>
        </p:txBody>
      </p:sp>
    </p:spTree>
    <p:extLst>
      <p:ext uri="{BB962C8B-B14F-4D97-AF65-F5344CB8AC3E}">
        <p14:creationId xmlns:p14="http://schemas.microsoft.com/office/powerpoint/2010/main" val="43640888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92500" lnSpcReduction="20000"/>
          </a:bodyPr>
          <a:lstStyle/>
          <a:p>
            <a:r>
              <a:rPr lang="es-MX" sz="2800" dirty="0"/>
              <a:t>La tecnología:</a:t>
            </a:r>
          </a:p>
          <a:p>
            <a:pPr lvl="1"/>
            <a:r>
              <a:rPr lang="es-MX" sz="2400" dirty="0"/>
              <a:t> ¿Bendición, amenaza, instrumento de control o liberación humana? </a:t>
            </a:r>
          </a:p>
          <a:p>
            <a:pPr lvl="1"/>
            <a:r>
              <a:rPr lang="es-MX" sz="2400" dirty="0"/>
              <a:t>¿Quién cambia a quién? ¿Nos cambia la tecnología, nosotros la cambiamos a ella .... o el cambio es mutuo?</a:t>
            </a:r>
          </a:p>
          <a:p>
            <a:r>
              <a:rPr lang="es-MX" sz="2800" dirty="0"/>
              <a:t>¿Qué opciones tenemos para convertir a la tecnología/innovación en un verdadero instrumento de desarrollo sustentable?</a:t>
            </a:r>
          </a:p>
          <a:p>
            <a:r>
              <a:rPr lang="es-MX" sz="2800" dirty="0"/>
              <a:t>Algunos ejemplos de México: </a:t>
            </a:r>
          </a:p>
          <a:p>
            <a:pPr lvl="1"/>
            <a:r>
              <a:rPr lang="es-MX" sz="2400" dirty="0"/>
              <a:t>Innovación inclusiva y ecotecnologías: El Proyecto de estufas ecológicas Patsari </a:t>
            </a:r>
          </a:p>
          <a:p>
            <a:endParaRPr lang="en-US" dirty="0"/>
          </a:p>
        </p:txBody>
      </p:sp>
      <p:sp>
        <p:nvSpPr>
          <p:cNvPr id="4" name="Slide Number Placeholder 3"/>
          <p:cNvSpPr>
            <a:spLocks noGrp="1"/>
          </p:cNvSpPr>
          <p:nvPr>
            <p:ph type="sldNum" sz="quarter" idx="10"/>
          </p:nvPr>
        </p:nvSpPr>
        <p:spPr/>
        <p:txBody>
          <a:bodyPr/>
          <a:lstStyle/>
          <a:p>
            <a:fld id="{9EEF1D32-F81A-1443-B5A8-A23C462CB503}" type="slidenum">
              <a:rPr lang="en-US" smtClean="0"/>
              <a:pPr/>
              <a:t>1</a:t>
            </a:fld>
            <a:endParaRPr lang="en-US"/>
          </a:p>
        </p:txBody>
      </p:sp>
    </p:spTree>
    <p:extLst>
      <p:ext uri="{BB962C8B-B14F-4D97-AF65-F5344CB8AC3E}">
        <p14:creationId xmlns:p14="http://schemas.microsoft.com/office/powerpoint/2010/main" val="1065585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r>
              <a:rPr lang="es-MX" dirty="0"/>
              <a:t>La  discusión sobre renovables NO SE PUEDE SEPARAR de la transición a una sociedad diferente.</a:t>
            </a:r>
          </a:p>
          <a:p>
            <a:endParaRPr lang="es-MX" dirty="0"/>
          </a:p>
          <a:p>
            <a:r>
              <a:rPr lang="es-MX" dirty="0"/>
              <a:t>Manejar el declive -- implica REDUCIR LA DEMANDA vía uso eficiente y cambios en movilidad, procesos industriales, etc.</a:t>
            </a:r>
          </a:p>
        </p:txBody>
      </p:sp>
      <p:sp>
        <p:nvSpPr>
          <p:cNvPr id="4" name="Marcador de número de diapositiva 3"/>
          <p:cNvSpPr>
            <a:spLocks noGrp="1"/>
          </p:cNvSpPr>
          <p:nvPr>
            <p:ph type="sldNum" sz="quarter" idx="5"/>
          </p:nvPr>
        </p:nvSpPr>
        <p:spPr/>
        <p:txBody>
          <a:bodyPr/>
          <a:lstStyle/>
          <a:p>
            <a:fld id="{7052F798-2F20-B641-A80E-5899B287ECC5}" type="slidenum">
              <a:rPr lang="es-ES_tradnl" smtClean="0"/>
              <a:t>27</a:t>
            </a:fld>
            <a:endParaRPr lang="es-ES_tradnl"/>
          </a:p>
        </p:txBody>
      </p:sp>
    </p:spTree>
    <p:extLst>
      <p:ext uri="{BB962C8B-B14F-4D97-AF65-F5344CB8AC3E}">
        <p14:creationId xmlns:p14="http://schemas.microsoft.com/office/powerpoint/2010/main" val="21903629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La tecnología nos ha cambiado muchísimo –tiempo, espacio, lo que es un “ser humano”, relaciones sociales, el mundo del trabajo-  tiene un enorme potencial para apoyar un desarrollo más sustentable </a:t>
            </a:r>
          </a:p>
          <a:p>
            <a:endParaRPr lang="es-MX" dirty="0"/>
          </a:p>
          <a:p>
            <a:r>
              <a:rPr lang="es-MX" dirty="0"/>
              <a:t>PERO CON EL MODELO ACTUAL MUCHAS DE ESTAS PROMESAS SE HAN QUEDADO INCUMPLIDAS –LA TEC. HA PERMITIDO Y ACELERADO EL DETERIORO AMBIENTAL Y NO LLEGA A LOS QUE MÁS LA NECESITAN PARA RESOLVER NECESIDADES BÁSICAS</a:t>
            </a:r>
          </a:p>
          <a:p>
            <a:endParaRPr lang="es-MX" dirty="0"/>
          </a:p>
          <a:p>
            <a:r>
              <a:rPr lang="es-MX" dirty="0"/>
              <a:t>Debemos cambiar el rumbo YA, la ecotecnología ofrece “otro imaginario”  (local, inclusivo socialmente, solidario, consumo responsable, amigable con el ambiente) articulado con un movimiento de cambio socio-ambiental más amplio puede ayudarnos:  </a:t>
            </a:r>
          </a:p>
          <a:p>
            <a:endParaRPr lang="es-MX" b="1" dirty="0"/>
          </a:p>
          <a:p>
            <a:r>
              <a:rPr lang="es-MX" b="1" dirty="0"/>
              <a:t>La verdadera utopía es seguir con el rumbo actual --- parafraseando a Freire, hay muchos imaginarios posibles.. “pronunciemos” colectiva y solidariamente el mundo con este proyecto ecotecnológico para un mejor planeta!!</a:t>
            </a:r>
          </a:p>
          <a:p>
            <a:endParaRPr lang="es-MX" dirty="0"/>
          </a:p>
        </p:txBody>
      </p:sp>
      <p:sp>
        <p:nvSpPr>
          <p:cNvPr id="4" name="Marcador de número de diapositiva 3"/>
          <p:cNvSpPr>
            <a:spLocks noGrp="1"/>
          </p:cNvSpPr>
          <p:nvPr>
            <p:ph type="sldNum" sz="quarter" idx="5"/>
          </p:nvPr>
        </p:nvSpPr>
        <p:spPr/>
        <p:txBody>
          <a:bodyPr/>
          <a:lstStyle/>
          <a:p>
            <a:fld id="{9EEF1D32-F81A-1443-B5A8-A23C462CB503}" type="slidenum">
              <a:rPr lang="en-US" smtClean="0"/>
              <a:pPr/>
              <a:t>32</a:t>
            </a:fld>
            <a:endParaRPr lang="en-US"/>
          </a:p>
        </p:txBody>
      </p:sp>
    </p:spTree>
    <p:extLst>
      <p:ext uri="{BB962C8B-B14F-4D97-AF65-F5344CB8AC3E}">
        <p14:creationId xmlns:p14="http://schemas.microsoft.com/office/powerpoint/2010/main" val="34921649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6f7a605633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4" name="Google Shape;544;g6f7a605633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510368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2DAEBB-C001-E847-84D5-5E6565842DAA}" type="slidenum">
              <a:rPr lang="en-US" smtClean="0"/>
              <a:t>40</a:t>
            </a:fld>
            <a:endParaRPr lang="en-US"/>
          </a:p>
        </p:txBody>
      </p:sp>
    </p:spTree>
    <p:extLst>
      <p:ext uri="{BB962C8B-B14F-4D97-AF65-F5344CB8AC3E}">
        <p14:creationId xmlns:p14="http://schemas.microsoft.com/office/powerpoint/2010/main" val="37049669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2DAEBB-C001-E847-84D5-5E6565842DAA}" type="slidenum">
              <a:rPr lang="en-US" smtClean="0"/>
              <a:t>42</a:t>
            </a:fld>
            <a:endParaRPr lang="en-US"/>
          </a:p>
        </p:txBody>
      </p:sp>
    </p:spTree>
    <p:extLst>
      <p:ext uri="{BB962C8B-B14F-4D97-AF65-F5344CB8AC3E}">
        <p14:creationId xmlns:p14="http://schemas.microsoft.com/office/powerpoint/2010/main" val="1055069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6f750f708a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6f750f708a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dirty="0"/>
              <a:t>Desigualdad– 87 personas la mitad de la riqueza mundial; 900 millones de pobres; </a:t>
            </a:r>
          </a:p>
          <a:p>
            <a:pPr marL="0" lvl="0" indent="0" algn="l" rtl="0">
              <a:spcBef>
                <a:spcPts val="0"/>
              </a:spcBef>
              <a:spcAft>
                <a:spcPts val="0"/>
              </a:spcAft>
              <a:buNone/>
            </a:pPr>
            <a:endParaRPr lang="es-ES" dirty="0"/>
          </a:p>
          <a:p>
            <a:pPr marL="0" lvl="0" indent="0" algn="l" rtl="0">
              <a:spcBef>
                <a:spcPts val="0"/>
              </a:spcBef>
              <a:spcAft>
                <a:spcPts val="0"/>
              </a:spcAft>
              <a:buNone/>
            </a:pPr>
            <a:r>
              <a:rPr lang="es-ES" dirty="0"/>
              <a:t>Basura  --- 2,000 millones de ton de basura  -- BM, 2018 se espera que llegue a 3,400 millones en 2050;  16% se recicla</a:t>
            </a:r>
          </a:p>
          <a:p>
            <a:pPr marL="0" lvl="0" indent="0" algn="l" rtl="0">
              <a:spcBef>
                <a:spcPts val="0"/>
              </a:spcBef>
              <a:spcAft>
                <a:spcPts val="0"/>
              </a:spcAft>
              <a:buNone/>
            </a:pPr>
            <a:endParaRPr lang="es-ES" dirty="0"/>
          </a:p>
          <a:p>
            <a:pPr marL="0" lvl="0" indent="0" algn="l" rtl="0">
              <a:spcBef>
                <a:spcPts val="0"/>
              </a:spcBef>
              <a:spcAft>
                <a:spcPts val="0"/>
              </a:spcAft>
              <a:buNone/>
            </a:pPr>
            <a:r>
              <a:rPr lang="es-ES" dirty="0"/>
              <a:t>Comida --- 1,300 millones de ton de comida se tiran; 30% se desperdicia, 30% se tira – puede alimentar a 900 millones </a:t>
            </a:r>
            <a:r>
              <a:rPr lang="es-ES" dirty="0" err="1"/>
              <a:t>hab</a:t>
            </a:r>
            <a:r>
              <a:rPr lang="es-ES" dirty="0"/>
              <a:t>; 2,000 millones de obesos</a:t>
            </a:r>
          </a:p>
          <a:p>
            <a:pPr marL="0" lvl="0" indent="0" algn="l" rtl="0">
              <a:spcBef>
                <a:spcPts val="0"/>
              </a:spcBef>
              <a:spcAft>
                <a:spcPts val="0"/>
              </a:spcAft>
              <a:buNone/>
            </a:pPr>
            <a:endParaRPr lang="es-ES" dirty="0"/>
          </a:p>
          <a:p>
            <a:pPr marL="0" lvl="0" indent="0" algn="l" rtl="0">
              <a:spcBef>
                <a:spcPts val="0"/>
              </a:spcBef>
              <a:spcAft>
                <a:spcPts val="0"/>
              </a:spcAft>
              <a:buNone/>
            </a:pPr>
            <a:r>
              <a:rPr lang="es-ES" dirty="0"/>
              <a:t>Desforestación  13 millones/ha año; se han perdido 2,000 millones de ha históricamente</a:t>
            </a:r>
          </a:p>
          <a:p>
            <a:pPr marL="0" lvl="0" indent="0" algn="l" rtl="0">
              <a:spcBef>
                <a:spcPts val="0"/>
              </a:spcBef>
              <a:spcAft>
                <a:spcPts val="0"/>
              </a:spcAft>
              <a:buNone/>
            </a:pPr>
            <a:endParaRPr lang="es-ES" dirty="0"/>
          </a:p>
          <a:p>
            <a:pPr marL="0" lvl="0" indent="0" algn="l" rtl="0">
              <a:spcBef>
                <a:spcPts val="0"/>
              </a:spcBef>
              <a:spcAft>
                <a:spcPts val="0"/>
              </a:spcAft>
              <a:buNone/>
            </a:pPr>
            <a:r>
              <a:rPr lang="es-ES" dirty="0"/>
              <a:t>Ciudades  700 millones de personas viven en las 37 </a:t>
            </a:r>
            <a:r>
              <a:rPr lang="es-ES" dirty="0" err="1"/>
              <a:t>megaciudades</a:t>
            </a:r>
            <a:r>
              <a:rPr lang="es-ES" dirty="0"/>
              <a:t> (10% del total mundial)</a:t>
            </a:r>
          </a:p>
          <a:p>
            <a:pPr marL="0" lvl="0" indent="0" algn="l" rtl="0">
              <a:spcBef>
                <a:spcPts val="0"/>
              </a:spcBef>
              <a:spcAft>
                <a:spcPts val="0"/>
              </a:spcAft>
              <a:buNone/>
            </a:pPr>
            <a:endParaRPr lang="es-ES" dirty="0"/>
          </a:p>
          <a:p>
            <a:pPr marL="0" lvl="0" indent="0" algn="l" rtl="0">
              <a:spcBef>
                <a:spcPts val="0"/>
              </a:spcBef>
              <a:spcAft>
                <a:spcPts val="0"/>
              </a:spcAft>
              <a:buNone/>
            </a:pPr>
            <a:r>
              <a:rPr lang="es-ES" dirty="0"/>
              <a:t>Coches --- 1,200 millones en circulación, en USA casi 1 coche/cápita</a:t>
            </a:r>
          </a:p>
          <a:p>
            <a:pPr marL="0" lvl="0" indent="0" algn="l" rtl="0">
              <a:spcBef>
                <a:spcPts val="0"/>
              </a:spcBef>
              <a:spcAft>
                <a:spcPts val="0"/>
              </a:spcAft>
              <a:buNone/>
            </a:pPr>
            <a:endParaRPr lang="es-ES" dirty="0"/>
          </a:p>
          <a:p>
            <a:pPr marL="0" lvl="0" indent="0" algn="l" rtl="0">
              <a:spcBef>
                <a:spcPts val="0"/>
              </a:spcBef>
              <a:spcAft>
                <a:spcPts val="0"/>
              </a:spcAft>
              <a:buNone/>
            </a:pPr>
            <a:r>
              <a:rPr lang="es-ES" dirty="0"/>
              <a:t>Petróleo – 80% consumo de energía</a:t>
            </a:r>
          </a:p>
          <a:p>
            <a:pPr marL="0" lvl="0" indent="0" algn="l" rtl="0">
              <a:spcBef>
                <a:spcPts val="0"/>
              </a:spcBef>
              <a:spcAft>
                <a:spcPts val="0"/>
              </a:spcAft>
              <a:buNone/>
            </a:pPr>
            <a:r>
              <a:rPr lang="es-ES" dirty="0"/>
              <a:t> </a:t>
            </a:r>
            <a:endParaRPr dirty="0"/>
          </a:p>
        </p:txBody>
      </p:sp>
    </p:spTree>
    <p:extLst>
      <p:ext uri="{BB962C8B-B14F-4D97-AF65-F5344CB8AC3E}">
        <p14:creationId xmlns:p14="http://schemas.microsoft.com/office/powerpoint/2010/main" val="22478579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civilization crisis is the sum of three converging crisis resulting from the infinite growth paradigm and the capitalism system. The Anthropocene have been also defined as </a:t>
            </a:r>
            <a:r>
              <a:rPr lang="en-US" dirty="0" err="1"/>
              <a:t>Capitalocene</a:t>
            </a:r>
            <a:r>
              <a:rPr lang="en-US" dirty="0"/>
              <a:t>. (Note: the growth paradigm is central also to the soviet or Maoist communist system)</a:t>
            </a:r>
          </a:p>
        </p:txBody>
      </p:sp>
      <p:sp>
        <p:nvSpPr>
          <p:cNvPr id="4" name="Slide Number Placeholder 3"/>
          <p:cNvSpPr>
            <a:spLocks noGrp="1"/>
          </p:cNvSpPr>
          <p:nvPr>
            <p:ph type="sldNum" sz="quarter" idx="5"/>
          </p:nvPr>
        </p:nvSpPr>
        <p:spPr/>
        <p:txBody>
          <a:bodyPr/>
          <a:lstStyle/>
          <a:p>
            <a:fld id="{0AA1167C-4A79-134E-8C51-EFECFBCACB15}" type="slidenum">
              <a:rPr lang="en-MX" smtClean="0"/>
              <a:t>4</a:t>
            </a:fld>
            <a:endParaRPr lang="en-MX"/>
          </a:p>
        </p:txBody>
      </p:sp>
    </p:spTree>
    <p:extLst>
      <p:ext uri="{BB962C8B-B14F-4D97-AF65-F5344CB8AC3E}">
        <p14:creationId xmlns:p14="http://schemas.microsoft.com/office/powerpoint/2010/main" val="6863310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6f750f708a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6f750f708a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dirty="0"/>
              <a:t>Desigualdad– 87 personas la mitad de la riqueza mundial; 900 millones de pobres; </a:t>
            </a:r>
          </a:p>
          <a:p>
            <a:pPr marL="0" lvl="0" indent="0" algn="l" rtl="0">
              <a:spcBef>
                <a:spcPts val="0"/>
              </a:spcBef>
              <a:spcAft>
                <a:spcPts val="0"/>
              </a:spcAft>
              <a:buNone/>
            </a:pPr>
            <a:endParaRPr lang="es-ES" dirty="0"/>
          </a:p>
          <a:p>
            <a:pPr marL="0" lvl="0" indent="0" algn="l" rtl="0">
              <a:spcBef>
                <a:spcPts val="0"/>
              </a:spcBef>
              <a:spcAft>
                <a:spcPts val="0"/>
              </a:spcAft>
              <a:buNone/>
            </a:pPr>
            <a:r>
              <a:rPr lang="es-ES" dirty="0"/>
              <a:t>Basura  --- 2,000 millones de ton de basura  -- BM, 2018 se espera que llegue a 3,400 millones en 2050;  16% se recicla</a:t>
            </a:r>
          </a:p>
          <a:p>
            <a:pPr marL="0" lvl="0" indent="0" algn="l" rtl="0">
              <a:spcBef>
                <a:spcPts val="0"/>
              </a:spcBef>
              <a:spcAft>
                <a:spcPts val="0"/>
              </a:spcAft>
              <a:buNone/>
            </a:pPr>
            <a:endParaRPr lang="es-ES" dirty="0"/>
          </a:p>
          <a:p>
            <a:pPr marL="0" lvl="0" indent="0" algn="l" rtl="0">
              <a:spcBef>
                <a:spcPts val="0"/>
              </a:spcBef>
              <a:spcAft>
                <a:spcPts val="0"/>
              </a:spcAft>
              <a:buNone/>
            </a:pPr>
            <a:r>
              <a:rPr lang="es-ES" dirty="0"/>
              <a:t>Comida --- 1,300 millones de ton de comida se tiran; 30% se desperdicia, 30% se tira – puede alimentar a 900 millones </a:t>
            </a:r>
            <a:r>
              <a:rPr lang="es-ES" dirty="0" err="1"/>
              <a:t>hab</a:t>
            </a:r>
            <a:r>
              <a:rPr lang="es-ES" dirty="0"/>
              <a:t>; 2,000 millones de obesos</a:t>
            </a:r>
          </a:p>
          <a:p>
            <a:pPr marL="0" lvl="0" indent="0" algn="l" rtl="0">
              <a:spcBef>
                <a:spcPts val="0"/>
              </a:spcBef>
              <a:spcAft>
                <a:spcPts val="0"/>
              </a:spcAft>
              <a:buNone/>
            </a:pPr>
            <a:endParaRPr lang="es-ES" dirty="0"/>
          </a:p>
          <a:p>
            <a:pPr marL="0" lvl="0" indent="0" algn="l" rtl="0">
              <a:spcBef>
                <a:spcPts val="0"/>
              </a:spcBef>
              <a:spcAft>
                <a:spcPts val="0"/>
              </a:spcAft>
              <a:buNone/>
            </a:pPr>
            <a:r>
              <a:rPr lang="es-ES" dirty="0"/>
              <a:t>Desforestación  13 millones/ha año; se han perdido 2,000 millones de ha históricamente</a:t>
            </a:r>
          </a:p>
          <a:p>
            <a:pPr marL="0" lvl="0" indent="0" algn="l" rtl="0">
              <a:spcBef>
                <a:spcPts val="0"/>
              </a:spcBef>
              <a:spcAft>
                <a:spcPts val="0"/>
              </a:spcAft>
              <a:buNone/>
            </a:pPr>
            <a:endParaRPr lang="es-ES" dirty="0"/>
          </a:p>
          <a:p>
            <a:pPr marL="0" lvl="0" indent="0" algn="l" rtl="0">
              <a:spcBef>
                <a:spcPts val="0"/>
              </a:spcBef>
              <a:spcAft>
                <a:spcPts val="0"/>
              </a:spcAft>
              <a:buNone/>
            </a:pPr>
            <a:r>
              <a:rPr lang="es-ES" dirty="0"/>
              <a:t>Ciudades  700 millones de personas viven en las 37 </a:t>
            </a:r>
            <a:r>
              <a:rPr lang="es-ES" dirty="0" err="1"/>
              <a:t>megaciudades</a:t>
            </a:r>
            <a:r>
              <a:rPr lang="es-ES" dirty="0"/>
              <a:t> (10% del total mundial)</a:t>
            </a:r>
          </a:p>
          <a:p>
            <a:pPr marL="0" lvl="0" indent="0" algn="l" rtl="0">
              <a:spcBef>
                <a:spcPts val="0"/>
              </a:spcBef>
              <a:spcAft>
                <a:spcPts val="0"/>
              </a:spcAft>
              <a:buNone/>
            </a:pPr>
            <a:endParaRPr lang="es-ES" dirty="0"/>
          </a:p>
          <a:p>
            <a:pPr marL="0" lvl="0" indent="0" algn="l" rtl="0">
              <a:spcBef>
                <a:spcPts val="0"/>
              </a:spcBef>
              <a:spcAft>
                <a:spcPts val="0"/>
              </a:spcAft>
              <a:buNone/>
            </a:pPr>
            <a:r>
              <a:rPr lang="es-ES" dirty="0"/>
              <a:t>Coches --- 1,200 millones en circulación, en USA casi 1 coche/cápita</a:t>
            </a:r>
          </a:p>
          <a:p>
            <a:pPr marL="0" lvl="0" indent="0" algn="l" rtl="0">
              <a:spcBef>
                <a:spcPts val="0"/>
              </a:spcBef>
              <a:spcAft>
                <a:spcPts val="0"/>
              </a:spcAft>
              <a:buNone/>
            </a:pPr>
            <a:endParaRPr lang="es-ES" dirty="0"/>
          </a:p>
          <a:p>
            <a:pPr marL="0" lvl="0" indent="0" algn="l" rtl="0">
              <a:spcBef>
                <a:spcPts val="0"/>
              </a:spcBef>
              <a:spcAft>
                <a:spcPts val="0"/>
              </a:spcAft>
              <a:buNone/>
            </a:pPr>
            <a:r>
              <a:rPr lang="es-ES" dirty="0"/>
              <a:t>Petróleo – 80% consumo de energía</a:t>
            </a:r>
          </a:p>
          <a:p>
            <a:pPr marL="0" lvl="0" indent="0" algn="l" rtl="0">
              <a:spcBef>
                <a:spcPts val="0"/>
              </a:spcBef>
              <a:spcAft>
                <a:spcPts val="0"/>
              </a:spcAft>
              <a:buNone/>
            </a:pPr>
            <a:r>
              <a:rPr lang="es-ES" dirty="0"/>
              <a:t> </a:t>
            </a:r>
            <a:endParaRPr dirty="0"/>
          </a:p>
        </p:txBody>
      </p:sp>
    </p:spTree>
    <p:extLst>
      <p:ext uri="{BB962C8B-B14F-4D97-AF65-F5344CB8AC3E}">
        <p14:creationId xmlns:p14="http://schemas.microsoft.com/office/powerpoint/2010/main" val="13290034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9EEF1D32-F81A-1443-B5A8-A23C462CB503}" type="slidenum">
              <a:rPr lang="en-US" smtClean="0"/>
              <a:pPr/>
              <a:t>14</a:t>
            </a:fld>
            <a:endParaRPr lang="en-US"/>
          </a:p>
        </p:txBody>
      </p:sp>
    </p:spTree>
    <p:extLst>
      <p:ext uri="{BB962C8B-B14F-4D97-AF65-F5344CB8AC3E}">
        <p14:creationId xmlns:p14="http://schemas.microsoft.com/office/powerpoint/2010/main" val="17539797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6257" name="Text Box 1"/>
          <p:cNvSpPr txBox="1">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96258" name="Text Box 2"/>
          <p:cNvSpPr txBox="1">
            <a:spLocks noGrp="1" noChangeArrowheads="1"/>
          </p:cNvSpPr>
          <p:nvPr>
            <p:ph type="body" idx="1"/>
          </p:nvPr>
        </p:nvSpPr>
        <p:spPr bwMode="auto">
          <a:xfrm>
            <a:off x="685800" y="4343400"/>
            <a:ext cx="5475288" cy="4103688"/>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s-ES"/>
          </a:p>
        </p:txBody>
      </p:sp>
    </p:spTree>
    <p:extLst>
      <p:ext uri="{BB962C8B-B14F-4D97-AF65-F5344CB8AC3E}">
        <p14:creationId xmlns:p14="http://schemas.microsoft.com/office/powerpoint/2010/main" val="8214266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9EEF1D32-F81A-1443-B5A8-A23C462CB503}" type="slidenum">
              <a:rPr lang="en-US" smtClean="0"/>
              <a:pPr/>
              <a:t>22</a:t>
            </a:fld>
            <a:endParaRPr lang="en-US"/>
          </a:p>
        </p:txBody>
      </p:sp>
    </p:spTree>
    <p:extLst>
      <p:ext uri="{BB962C8B-B14F-4D97-AF65-F5344CB8AC3E}">
        <p14:creationId xmlns:p14="http://schemas.microsoft.com/office/powerpoint/2010/main" val="9994532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A1167C-4A79-134E-8C51-EFECFBCACB15}" type="slidenum">
              <a:rPr lang="en-MX" smtClean="0"/>
              <a:t>24</a:t>
            </a:fld>
            <a:endParaRPr lang="en-MX"/>
          </a:p>
        </p:txBody>
      </p:sp>
    </p:spTree>
    <p:extLst>
      <p:ext uri="{BB962C8B-B14F-4D97-AF65-F5344CB8AC3E}">
        <p14:creationId xmlns:p14="http://schemas.microsoft.com/office/powerpoint/2010/main" val="34091083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CECA4096-B983-2449-A548-21BDFD70C57B}" type="slidenum">
              <a:rPr lang="en-US" smtClean="0"/>
              <a:t>25</a:t>
            </a:fld>
            <a:endParaRPr lang="en-US"/>
          </a:p>
        </p:txBody>
      </p:sp>
    </p:spTree>
    <p:extLst>
      <p:ext uri="{BB962C8B-B14F-4D97-AF65-F5344CB8AC3E}">
        <p14:creationId xmlns:p14="http://schemas.microsoft.com/office/powerpoint/2010/main" val="13503546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00800" y="4624668"/>
            <a:ext cx="5384800" cy="933450"/>
          </a:xfrm>
        </p:spPr>
        <p:txBody>
          <a:bodyPr>
            <a:normAutofit/>
          </a:bodyPr>
          <a:lstStyle>
            <a:lvl1pPr>
              <a:defRPr sz="2800"/>
            </a:lvl1pPr>
          </a:lstStyle>
          <a:p>
            <a:r>
              <a:rPr lang="es-ES_tradnl"/>
              <a:t>Click to edit Master title style</a:t>
            </a:r>
            <a:endParaRPr/>
          </a:p>
        </p:txBody>
      </p:sp>
      <p:sp>
        <p:nvSpPr>
          <p:cNvPr id="3" name="Subtitle 2"/>
          <p:cNvSpPr>
            <a:spLocks noGrp="1"/>
          </p:cNvSpPr>
          <p:nvPr>
            <p:ph type="subTitle" idx="1"/>
          </p:nvPr>
        </p:nvSpPr>
        <p:spPr>
          <a:xfrm>
            <a:off x="6400800" y="5562600"/>
            <a:ext cx="53848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a:t>Click to edit Master subtitle style</a:t>
            </a:r>
            <a:endParaRPr/>
          </a:p>
        </p:txBody>
      </p:sp>
      <p:sp>
        <p:nvSpPr>
          <p:cNvPr id="4" name="Date Placeholder 3"/>
          <p:cNvSpPr>
            <a:spLocks noGrp="1"/>
          </p:cNvSpPr>
          <p:nvPr>
            <p:ph type="dt" sz="half" idx="10"/>
          </p:nvPr>
        </p:nvSpPr>
        <p:spPr>
          <a:xfrm>
            <a:off x="6400801" y="6425641"/>
            <a:ext cx="1643529" cy="365125"/>
          </a:xfrm>
        </p:spPr>
        <p:txBody>
          <a:bodyPr/>
          <a:lstStyle>
            <a:lvl1pPr algn="l">
              <a:defRPr/>
            </a:lvl1pPr>
          </a:lstStyle>
          <a:p>
            <a:fld id="{CED89C5A-CEE0-6848-8FB3-6777575FC69E}" type="datetime1">
              <a:rPr lang="es-MX" smtClean="0"/>
              <a:t>03/07/22</a:t>
            </a:fld>
            <a:endParaRPr lang="en-US"/>
          </a:p>
        </p:txBody>
      </p:sp>
      <p:sp>
        <p:nvSpPr>
          <p:cNvPr id="5" name="Footer Placeholder 4"/>
          <p:cNvSpPr>
            <a:spLocks noGrp="1"/>
          </p:cNvSpPr>
          <p:nvPr>
            <p:ph type="ftr" sz="quarter" idx="11"/>
          </p:nvPr>
        </p:nvSpPr>
        <p:spPr>
          <a:xfrm>
            <a:off x="8414871" y="6425641"/>
            <a:ext cx="3490259" cy="365125"/>
          </a:xfrm>
        </p:spPr>
        <p:txBody>
          <a:bodyPr/>
          <a:lstStyle>
            <a:lvl1pPr algn="r">
              <a:defRPr/>
            </a:lvl1pPr>
          </a:lstStyle>
          <a:p>
            <a:endParaRPr lang="en-US"/>
          </a:p>
        </p:txBody>
      </p:sp>
      <p:sp>
        <p:nvSpPr>
          <p:cNvPr id="7" name="Rectangle 6"/>
          <p:cNvSpPr/>
          <p:nvPr/>
        </p:nvSpPr>
        <p:spPr>
          <a:xfrm>
            <a:off x="376767" y="228600"/>
            <a:ext cx="5647267" cy="4187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8" name="Rectangle 7"/>
          <p:cNvSpPr/>
          <p:nvPr/>
        </p:nvSpPr>
        <p:spPr>
          <a:xfrm>
            <a:off x="9069917" y="228600"/>
            <a:ext cx="27432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10" name="Rectangle 9"/>
          <p:cNvSpPr/>
          <p:nvPr/>
        </p:nvSpPr>
        <p:spPr>
          <a:xfrm>
            <a:off x="6165851" y="2377440"/>
            <a:ext cx="27432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5" name="TextBox 14"/>
          <p:cNvSpPr txBox="1"/>
          <p:nvPr/>
        </p:nvSpPr>
        <p:spPr>
          <a:xfrm>
            <a:off x="566522" y="174813"/>
            <a:ext cx="55107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1" name="Rectangle 10"/>
          <p:cNvSpPr/>
          <p:nvPr/>
        </p:nvSpPr>
        <p:spPr>
          <a:xfrm>
            <a:off x="6165851" y="228600"/>
            <a:ext cx="2743200" cy="203911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12" name="Rectangle 11"/>
          <p:cNvSpPr/>
          <p:nvPr/>
        </p:nvSpPr>
        <p:spPr>
          <a:xfrm>
            <a:off x="9069917" y="2377440"/>
            <a:ext cx="2743200" cy="20391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8" name="Rectangle 7"/>
          <p:cNvSpPr/>
          <p:nvPr/>
        </p:nvSpPr>
        <p:spPr>
          <a:xfrm>
            <a:off x="10889129" y="282574"/>
            <a:ext cx="9144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10" name="TextBox 9"/>
          <p:cNvSpPr txBox="1"/>
          <p:nvPr/>
        </p:nvSpPr>
        <p:spPr>
          <a:xfrm>
            <a:off x="297581" y="228600"/>
            <a:ext cx="34787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s-ES_tradnl"/>
              <a:t>Click to edit Master title style</a:t>
            </a:r>
            <a:endParaRPr/>
          </a:p>
        </p:txBody>
      </p:sp>
      <p:sp>
        <p:nvSpPr>
          <p:cNvPr id="5" name="Date Placeholder 4"/>
          <p:cNvSpPr>
            <a:spLocks noGrp="1"/>
          </p:cNvSpPr>
          <p:nvPr>
            <p:ph type="dt" sz="half" idx="10"/>
          </p:nvPr>
        </p:nvSpPr>
        <p:spPr/>
        <p:txBody>
          <a:bodyPr/>
          <a:lstStyle/>
          <a:p>
            <a:fld id="{689F6520-8323-604B-A2D6-BAC2B93BD4B4}" type="datetime1">
              <a:rPr lang="es-MX" smtClean="0"/>
              <a:t>03/07/22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3C8150-8499-AC41-959B-C21AE78BDA35}" type="slidenum">
              <a:rPr lang="en-US" smtClean="0"/>
              <a:pPr/>
              <a:t>‹Nº›</a:t>
            </a:fld>
            <a:endParaRPr lang="en-US"/>
          </a:p>
        </p:txBody>
      </p:sp>
      <p:sp>
        <p:nvSpPr>
          <p:cNvPr id="12" name="Content Placeholder 2"/>
          <p:cNvSpPr>
            <a:spLocks noGrp="1"/>
          </p:cNvSpPr>
          <p:nvPr>
            <p:ph sz="half" idx="17"/>
          </p:nvPr>
        </p:nvSpPr>
        <p:spPr>
          <a:xfrm>
            <a:off x="670561" y="1985963"/>
            <a:ext cx="4876551"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a:p>
        </p:txBody>
      </p:sp>
      <p:sp>
        <p:nvSpPr>
          <p:cNvPr id="14" name="Content Placeholder 2"/>
          <p:cNvSpPr>
            <a:spLocks noGrp="1"/>
          </p:cNvSpPr>
          <p:nvPr>
            <p:ph sz="half" idx="18"/>
          </p:nvPr>
        </p:nvSpPr>
        <p:spPr>
          <a:xfrm>
            <a:off x="670561" y="4164965"/>
            <a:ext cx="4876551"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a:p>
        </p:txBody>
      </p:sp>
      <p:sp>
        <p:nvSpPr>
          <p:cNvPr id="15" name="Content Placeholder 2"/>
          <p:cNvSpPr>
            <a:spLocks noGrp="1"/>
          </p:cNvSpPr>
          <p:nvPr>
            <p:ph sz="half" idx="1"/>
          </p:nvPr>
        </p:nvSpPr>
        <p:spPr>
          <a:xfrm>
            <a:off x="5880100" y="1985963"/>
            <a:ext cx="48768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a:p>
        </p:txBody>
      </p:sp>
      <p:sp>
        <p:nvSpPr>
          <p:cNvPr id="16" name="Content Placeholder 2"/>
          <p:cNvSpPr>
            <a:spLocks noGrp="1"/>
          </p:cNvSpPr>
          <p:nvPr>
            <p:ph sz="half" idx="16"/>
          </p:nvPr>
        </p:nvSpPr>
        <p:spPr>
          <a:xfrm>
            <a:off x="5880100" y="4169664"/>
            <a:ext cx="48768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Rectangle 5"/>
          <p:cNvSpPr/>
          <p:nvPr/>
        </p:nvSpPr>
        <p:spPr>
          <a:xfrm>
            <a:off x="10889129" y="282574"/>
            <a:ext cx="9144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8" name="TextBox 7"/>
          <p:cNvSpPr txBox="1"/>
          <p:nvPr/>
        </p:nvSpPr>
        <p:spPr>
          <a:xfrm>
            <a:off x="297581" y="228600"/>
            <a:ext cx="34787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s-ES_tradnl"/>
              <a:t>Click to edit Master title style</a:t>
            </a:r>
            <a:endParaRPr/>
          </a:p>
        </p:txBody>
      </p:sp>
      <p:sp>
        <p:nvSpPr>
          <p:cNvPr id="3" name="Date Placeholder 2"/>
          <p:cNvSpPr>
            <a:spLocks noGrp="1"/>
          </p:cNvSpPr>
          <p:nvPr>
            <p:ph type="dt" sz="half" idx="10"/>
          </p:nvPr>
        </p:nvSpPr>
        <p:spPr/>
        <p:txBody>
          <a:bodyPr/>
          <a:lstStyle/>
          <a:p>
            <a:fld id="{06A48983-E13E-1E4D-A5EE-E1A503606E64}" type="datetime1">
              <a:rPr lang="es-MX" smtClean="0"/>
              <a:t>03/07/22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3C8150-8499-AC41-959B-C21AE78BDA35}" type="slidenum">
              <a:rPr lang="en-US" smtClean="0"/>
              <a:pPr/>
              <a:t>‹Nº›</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Rectangle 4"/>
          <p:cNvSpPr/>
          <p:nvPr/>
        </p:nvSpPr>
        <p:spPr>
          <a:xfrm>
            <a:off x="10889129" y="282574"/>
            <a:ext cx="9144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2" name="Date Placeholder 1"/>
          <p:cNvSpPr>
            <a:spLocks noGrp="1"/>
          </p:cNvSpPr>
          <p:nvPr>
            <p:ph type="dt" sz="half" idx="10"/>
          </p:nvPr>
        </p:nvSpPr>
        <p:spPr/>
        <p:txBody>
          <a:bodyPr/>
          <a:lstStyle/>
          <a:p>
            <a:fld id="{44A9FA55-E44F-0242-B41E-4DC3966C6075}" type="datetime1">
              <a:rPr lang="es-MX" smtClean="0"/>
              <a:t>03/07/22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63C8150-8499-AC41-959B-C21AE78BDA35}" type="slidenum">
              <a:rPr lang="en-US" smtClean="0"/>
              <a:pPr/>
              <a:t>‹Nº›</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376768" y="228600"/>
            <a:ext cx="4601633"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2" name="Title 1"/>
          <p:cNvSpPr>
            <a:spLocks noGrp="1"/>
          </p:cNvSpPr>
          <p:nvPr>
            <p:ph type="title"/>
          </p:nvPr>
        </p:nvSpPr>
        <p:spPr>
          <a:xfrm>
            <a:off x="507407" y="2571750"/>
            <a:ext cx="4340352" cy="1162050"/>
          </a:xfrm>
        </p:spPr>
        <p:txBody>
          <a:bodyPr anchor="b">
            <a:normAutofit/>
          </a:bodyPr>
          <a:lstStyle>
            <a:lvl1pPr algn="l">
              <a:defRPr sz="2600" b="0">
                <a:solidFill>
                  <a:schemeClr val="bg1"/>
                </a:solidFill>
              </a:defRPr>
            </a:lvl1pPr>
          </a:lstStyle>
          <a:p>
            <a:r>
              <a:rPr lang="es-ES_tradnl"/>
              <a:t>Click to edit Master title style</a:t>
            </a:r>
            <a:endParaRPr/>
          </a:p>
        </p:txBody>
      </p:sp>
      <p:sp>
        <p:nvSpPr>
          <p:cNvPr id="3" name="Content Placeholder 2"/>
          <p:cNvSpPr>
            <a:spLocks noGrp="1"/>
          </p:cNvSpPr>
          <p:nvPr>
            <p:ph idx="1"/>
          </p:nvPr>
        </p:nvSpPr>
        <p:spPr>
          <a:xfrm>
            <a:off x="5558368" y="273051"/>
            <a:ext cx="6129865" cy="5853113"/>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a:p>
        </p:txBody>
      </p:sp>
      <p:sp>
        <p:nvSpPr>
          <p:cNvPr id="4" name="Text Placeholder 3"/>
          <p:cNvSpPr>
            <a:spLocks noGrp="1"/>
          </p:cNvSpPr>
          <p:nvPr>
            <p:ph type="body" sz="half" idx="2"/>
          </p:nvPr>
        </p:nvSpPr>
        <p:spPr>
          <a:xfrm>
            <a:off x="508124" y="3733801"/>
            <a:ext cx="4340352" cy="2392363"/>
          </a:xfr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Click to edit Master text styles</a:t>
            </a:r>
          </a:p>
        </p:txBody>
      </p:sp>
      <p:sp>
        <p:nvSpPr>
          <p:cNvPr id="5" name="Date Placeholder 4"/>
          <p:cNvSpPr>
            <a:spLocks noGrp="1"/>
          </p:cNvSpPr>
          <p:nvPr>
            <p:ph type="dt" sz="half" idx="10"/>
          </p:nvPr>
        </p:nvSpPr>
        <p:spPr>
          <a:xfrm>
            <a:off x="9855200" y="6423586"/>
            <a:ext cx="2049929" cy="365125"/>
          </a:xfrm>
        </p:spPr>
        <p:txBody>
          <a:bodyPr/>
          <a:lstStyle/>
          <a:p>
            <a:fld id="{92703AB4-7296-B348-9E2D-770669F65CB4}" type="datetime1">
              <a:rPr lang="es-MX" smtClean="0"/>
              <a:t>03/07/22</a:t>
            </a:fld>
            <a:endParaRPr lang="en-US"/>
          </a:p>
        </p:txBody>
      </p:sp>
      <p:sp>
        <p:nvSpPr>
          <p:cNvPr id="6" name="Footer Placeholder 5"/>
          <p:cNvSpPr>
            <a:spLocks noGrp="1"/>
          </p:cNvSpPr>
          <p:nvPr>
            <p:ph type="ftr" sz="quarter" idx="11"/>
          </p:nvPr>
        </p:nvSpPr>
        <p:spPr>
          <a:xfrm>
            <a:off x="5145741" y="6423586"/>
            <a:ext cx="4422588" cy="365125"/>
          </a:xfrm>
        </p:spPr>
        <p:txBody>
          <a:bodyPr/>
          <a:lstStyle/>
          <a:p>
            <a:endParaRPr lang="en-US"/>
          </a:p>
        </p:txBody>
      </p:sp>
      <p:sp>
        <p:nvSpPr>
          <p:cNvPr id="9" name="TextBox 8"/>
          <p:cNvSpPr txBox="1"/>
          <p:nvPr/>
        </p:nvSpPr>
        <p:spPr>
          <a:xfrm>
            <a:off x="566522" y="174813"/>
            <a:ext cx="55107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10889129" y="282574"/>
            <a:ext cx="9144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2" name="Title 1"/>
          <p:cNvSpPr>
            <a:spLocks noGrp="1"/>
          </p:cNvSpPr>
          <p:nvPr>
            <p:ph type="title"/>
          </p:nvPr>
        </p:nvSpPr>
        <p:spPr>
          <a:xfrm>
            <a:off x="5559205" y="3124200"/>
            <a:ext cx="5197696" cy="871538"/>
          </a:xfrm>
        </p:spPr>
        <p:txBody>
          <a:bodyPr anchor="b">
            <a:normAutofit/>
          </a:bodyPr>
          <a:lstStyle>
            <a:lvl1pPr algn="l">
              <a:defRPr sz="2600" b="0"/>
            </a:lvl1pPr>
          </a:lstStyle>
          <a:p>
            <a:r>
              <a:rPr lang="es-ES_tradnl"/>
              <a:t>Click to edit Master title style</a:t>
            </a:r>
            <a:endParaRPr/>
          </a:p>
        </p:txBody>
      </p:sp>
      <p:sp>
        <p:nvSpPr>
          <p:cNvPr id="3" name="Picture Placeholder 2"/>
          <p:cNvSpPr>
            <a:spLocks noGrp="1"/>
          </p:cNvSpPr>
          <p:nvPr>
            <p:ph type="pic" idx="1"/>
          </p:nvPr>
        </p:nvSpPr>
        <p:spPr>
          <a:xfrm>
            <a:off x="370541" y="228600"/>
            <a:ext cx="4614211" cy="63452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a:t>Click icon to add picture</a:t>
            </a:r>
            <a:endParaRPr/>
          </a:p>
        </p:txBody>
      </p:sp>
      <p:sp>
        <p:nvSpPr>
          <p:cNvPr id="4" name="Text Placeholder 3"/>
          <p:cNvSpPr>
            <a:spLocks noGrp="1"/>
          </p:cNvSpPr>
          <p:nvPr>
            <p:ph type="body" sz="half" idx="2"/>
          </p:nvPr>
        </p:nvSpPr>
        <p:spPr>
          <a:xfrm>
            <a:off x="5559205" y="3995737"/>
            <a:ext cx="5197696" cy="21478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Click to edit Master text styles</a:t>
            </a:r>
          </a:p>
        </p:txBody>
      </p:sp>
      <p:sp>
        <p:nvSpPr>
          <p:cNvPr id="5" name="Date Placeholder 4"/>
          <p:cNvSpPr>
            <a:spLocks noGrp="1"/>
          </p:cNvSpPr>
          <p:nvPr>
            <p:ph type="dt" sz="half" idx="10"/>
          </p:nvPr>
        </p:nvSpPr>
        <p:spPr>
          <a:xfrm>
            <a:off x="9855200" y="6423586"/>
            <a:ext cx="2049929" cy="365125"/>
          </a:xfrm>
        </p:spPr>
        <p:txBody>
          <a:bodyPr/>
          <a:lstStyle/>
          <a:p>
            <a:fld id="{C2248595-5A43-3B44-BEA4-94F8B25B8FBD}" type="datetime1">
              <a:rPr lang="es-MX" smtClean="0"/>
              <a:t>03/07/22</a:t>
            </a:fld>
            <a:endParaRPr lang="en-US"/>
          </a:p>
        </p:txBody>
      </p:sp>
      <p:sp>
        <p:nvSpPr>
          <p:cNvPr id="6" name="Footer Placeholder 5"/>
          <p:cNvSpPr>
            <a:spLocks noGrp="1"/>
          </p:cNvSpPr>
          <p:nvPr>
            <p:ph type="ftr" sz="quarter" idx="11"/>
          </p:nvPr>
        </p:nvSpPr>
        <p:spPr>
          <a:xfrm>
            <a:off x="5588000" y="6423586"/>
            <a:ext cx="4006851" cy="365125"/>
          </a:xfrm>
        </p:spPr>
        <p:txBody>
          <a:bodyPr/>
          <a:lstStyle/>
          <a:p>
            <a:endParaRPr lang="en-US"/>
          </a:p>
        </p:txBody>
      </p:sp>
      <p:sp>
        <p:nvSpPr>
          <p:cNvPr id="7" name="Slide Number Placeholder 6"/>
          <p:cNvSpPr>
            <a:spLocks noGrp="1"/>
          </p:cNvSpPr>
          <p:nvPr>
            <p:ph type="sldNum" sz="quarter" idx="12"/>
          </p:nvPr>
        </p:nvSpPr>
        <p:spPr/>
        <p:txBody>
          <a:bodyPr/>
          <a:lstStyle/>
          <a:p>
            <a:fld id="{863C8150-8499-AC41-959B-C21AE78BDA35}" type="slidenum">
              <a:rPr lang="en-US" smtClean="0"/>
              <a:pPr/>
              <a:t>‹Nº›</a:t>
            </a:fld>
            <a:endParaRPr lang="en-US"/>
          </a:p>
        </p:txBody>
      </p:sp>
      <p:sp>
        <p:nvSpPr>
          <p:cNvPr id="10" name="TextBox 9"/>
          <p:cNvSpPr txBox="1"/>
          <p:nvPr/>
        </p:nvSpPr>
        <p:spPr>
          <a:xfrm>
            <a:off x="5320147" y="3370730"/>
            <a:ext cx="294091"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675341" y="4424082"/>
            <a:ext cx="8254876" cy="833718"/>
          </a:xfrm>
        </p:spPr>
        <p:txBody>
          <a:bodyPr anchor="b">
            <a:normAutofit/>
          </a:bodyPr>
          <a:lstStyle>
            <a:lvl1pPr algn="l">
              <a:defRPr sz="2600" b="0"/>
            </a:lvl1pPr>
          </a:lstStyle>
          <a:p>
            <a:r>
              <a:rPr lang="es-ES_tradnl"/>
              <a:t>Click to edit Master title style</a:t>
            </a:r>
            <a:endParaRPr/>
          </a:p>
        </p:txBody>
      </p:sp>
      <p:sp>
        <p:nvSpPr>
          <p:cNvPr id="3" name="Picture Placeholder 2"/>
          <p:cNvSpPr>
            <a:spLocks noGrp="1"/>
          </p:cNvSpPr>
          <p:nvPr>
            <p:ph type="pic" idx="1"/>
          </p:nvPr>
        </p:nvSpPr>
        <p:spPr>
          <a:xfrm>
            <a:off x="370541" y="228600"/>
            <a:ext cx="8504519"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a:t>Click icon to add picture</a:t>
            </a:r>
            <a:endParaRPr/>
          </a:p>
        </p:txBody>
      </p:sp>
      <p:sp>
        <p:nvSpPr>
          <p:cNvPr id="4" name="Text Placeholder 3"/>
          <p:cNvSpPr>
            <a:spLocks noGrp="1"/>
          </p:cNvSpPr>
          <p:nvPr>
            <p:ph type="body" sz="half" idx="2"/>
          </p:nvPr>
        </p:nvSpPr>
        <p:spPr>
          <a:xfrm>
            <a:off x="675341" y="5257800"/>
            <a:ext cx="8254876" cy="885825"/>
          </a:xfrm>
        </p:spPr>
        <p:txBody>
          <a:bodyPr/>
          <a:lstStyle>
            <a:lvl1pPr marL="0" indent="0">
              <a:spcBef>
                <a:spcPts val="3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Click to edit Master text styles</a:t>
            </a:r>
          </a:p>
        </p:txBody>
      </p:sp>
      <p:sp>
        <p:nvSpPr>
          <p:cNvPr id="5" name="Date Placeholder 4"/>
          <p:cNvSpPr>
            <a:spLocks noGrp="1"/>
          </p:cNvSpPr>
          <p:nvPr>
            <p:ph type="dt" sz="half" idx="10"/>
          </p:nvPr>
        </p:nvSpPr>
        <p:spPr/>
        <p:txBody>
          <a:bodyPr/>
          <a:lstStyle/>
          <a:p>
            <a:fld id="{1FA75990-6CB5-F94A-A853-7608F62A6E60}" type="datetime1">
              <a:rPr lang="es-MX" smtClean="0"/>
              <a:t>03/07/22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3C8150-8499-AC41-959B-C21AE78BDA35}" type="slidenum">
              <a:rPr lang="en-US" smtClean="0"/>
              <a:pPr/>
              <a:t>‹Nº›</a:t>
            </a:fld>
            <a:endParaRPr lang="en-US"/>
          </a:p>
        </p:txBody>
      </p:sp>
      <p:sp>
        <p:nvSpPr>
          <p:cNvPr id="8" name="Rectangle 7"/>
          <p:cNvSpPr/>
          <p:nvPr/>
        </p:nvSpPr>
        <p:spPr>
          <a:xfrm>
            <a:off x="9069917" y="228600"/>
            <a:ext cx="27432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9" name="Rectangle 8"/>
          <p:cNvSpPr/>
          <p:nvPr/>
        </p:nvSpPr>
        <p:spPr>
          <a:xfrm>
            <a:off x="9069917" y="2377440"/>
            <a:ext cx="2743200" cy="20391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10" name="TextBox 9"/>
          <p:cNvSpPr txBox="1"/>
          <p:nvPr/>
        </p:nvSpPr>
        <p:spPr>
          <a:xfrm>
            <a:off x="436283" y="4632792"/>
            <a:ext cx="294091"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8" name="Rectangle 7"/>
          <p:cNvSpPr/>
          <p:nvPr/>
        </p:nvSpPr>
        <p:spPr>
          <a:xfrm>
            <a:off x="376766" y="228600"/>
            <a:ext cx="8516223"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2" name="Title 1"/>
          <p:cNvSpPr>
            <a:spLocks noGrp="1"/>
          </p:cNvSpPr>
          <p:nvPr>
            <p:ph type="title"/>
          </p:nvPr>
        </p:nvSpPr>
        <p:spPr>
          <a:xfrm>
            <a:off x="507406" y="2571750"/>
            <a:ext cx="8242148" cy="1162050"/>
          </a:xfrm>
        </p:spPr>
        <p:txBody>
          <a:bodyPr anchor="b">
            <a:normAutofit/>
          </a:bodyPr>
          <a:lstStyle>
            <a:lvl1pPr algn="l">
              <a:defRPr sz="2600" b="0">
                <a:solidFill>
                  <a:schemeClr val="bg1"/>
                </a:solidFill>
              </a:defRPr>
            </a:lvl1pPr>
          </a:lstStyle>
          <a:p>
            <a:r>
              <a:rPr lang="es-ES_tradnl"/>
              <a:t>Click to edit Master title style</a:t>
            </a:r>
            <a:endParaRPr/>
          </a:p>
        </p:txBody>
      </p:sp>
      <p:sp>
        <p:nvSpPr>
          <p:cNvPr id="4" name="Text Placeholder 3"/>
          <p:cNvSpPr>
            <a:spLocks noGrp="1"/>
          </p:cNvSpPr>
          <p:nvPr>
            <p:ph type="body" sz="half" idx="2"/>
          </p:nvPr>
        </p:nvSpPr>
        <p:spPr>
          <a:xfrm>
            <a:off x="508126" y="3733801"/>
            <a:ext cx="8239421" cy="2392363"/>
          </a:xfr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Click to edit Master text styles</a:t>
            </a:r>
          </a:p>
        </p:txBody>
      </p:sp>
      <p:sp>
        <p:nvSpPr>
          <p:cNvPr id="5" name="Date Placeholder 4"/>
          <p:cNvSpPr>
            <a:spLocks noGrp="1"/>
          </p:cNvSpPr>
          <p:nvPr>
            <p:ph type="dt" sz="half" idx="10"/>
          </p:nvPr>
        </p:nvSpPr>
        <p:spPr>
          <a:xfrm>
            <a:off x="6949683" y="6235608"/>
            <a:ext cx="1797864" cy="365125"/>
          </a:xfrm>
        </p:spPr>
        <p:txBody>
          <a:bodyPr/>
          <a:lstStyle>
            <a:lvl1pPr>
              <a:defRPr>
                <a:solidFill>
                  <a:schemeClr val="bg1"/>
                </a:solidFill>
              </a:defRPr>
            </a:lvl1pPr>
          </a:lstStyle>
          <a:p>
            <a:fld id="{F806EDE3-BCB4-2244-8025-47DC74CC80C4}" type="datetime1">
              <a:rPr lang="es-MX" smtClean="0"/>
              <a:t>03/07/22</a:t>
            </a:fld>
            <a:endParaRPr lang="en-US"/>
          </a:p>
        </p:txBody>
      </p:sp>
      <p:sp>
        <p:nvSpPr>
          <p:cNvPr id="6" name="Footer Placeholder 5"/>
          <p:cNvSpPr>
            <a:spLocks noGrp="1"/>
          </p:cNvSpPr>
          <p:nvPr>
            <p:ph type="ftr" sz="quarter" idx="11"/>
          </p:nvPr>
        </p:nvSpPr>
        <p:spPr>
          <a:xfrm>
            <a:off x="508128" y="6235608"/>
            <a:ext cx="6197473" cy="365125"/>
          </a:xfrm>
        </p:spPr>
        <p:txBody>
          <a:bodyPr/>
          <a:lstStyle>
            <a:lvl1pPr>
              <a:defRPr>
                <a:solidFill>
                  <a:schemeClr val="bg1"/>
                </a:solidFill>
              </a:defRPr>
            </a:lvl1pPr>
          </a:lstStyle>
          <a:p>
            <a:endParaRPr lang="en-US"/>
          </a:p>
        </p:txBody>
      </p:sp>
      <p:sp>
        <p:nvSpPr>
          <p:cNvPr id="7" name="Slide Number Placeholder 6"/>
          <p:cNvSpPr>
            <a:spLocks noGrp="1"/>
          </p:cNvSpPr>
          <p:nvPr>
            <p:ph type="sldNum" sz="quarter" idx="12"/>
          </p:nvPr>
        </p:nvSpPr>
        <p:spPr/>
        <p:txBody>
          <a:bodyPr/>
          <a:lstStyle/>
          <a:p>
            <a:fld id="{863C8150-8499-AC41-959B-C21AE78BDA35}" type="slidenum">
              <a:rPr lang="en-US" smtClean="0"/>
              <a:pPr/>
              <a:t>‹Nº›</a:t>
            </a:fld>
            <a:endParaRPr lang="en-US"/>
          </a:p>
        </p:txBody>
      </p:sp>
      <p:sp>
        <p:nvSpPr>
          <p:cNvPr id="9" name="TextBox 8"/>
          <p:cNvSpPr txBox="1"/>
          <p:nvPr/>
        </p:nvSpPr>
        <p:spPr>
          <a:xfrm>
            <a:off x="566522" y="174813"/>
            <a:ext cx="55107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0" name="Rectangle 9"/>
          <p:cNvSpPr/>
          <p:nvPr/>
        </p:nvSpPr>
        <p:spPr>
          <a:xfrm>
            <a:off x="9069917" y="228600"/>
            <a:ext cx="27432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12" name="Picture Placeholder 12"/>
          <p:cNvSpPr>
            <a:spLocks noGrp="1"/>
          </p:cNvSpPr>
          <p:nvPr>
            <p:ph type="pic" sz="quarter" idx="13"/>
          </p:nvPr>
        </p:nvSpPr>
        <p:spPr>
          <a:xfrm>
            <a:off x="9069917" y="2374940"/>
            <a:ext cx="2743200" cy="2039112"/>
          </a:xfrm>
        </p:spPr>
        <p:txBody>
          <a:bodyPr/>
          <a:lstStyle>
            <a:lvl1pPr>
              <a:buNone/>
              <a:defRPr/>
            </a:lvl1pPr>
          </a:lstStyle>
          <a:p>
            <a:r>
              <a:rPr lang="es-ES_tradnl"/>
              <a:t>Click icon to add picture</a:t>
            </a:r>
            <a:endParaRPr/>
          </a:p>
        </p:txBody>
      </p:sp>
      <p:sp>
        <p:nvSpPr>
          <p:cNvPr id="13" name="Picture Placeholder 12"/>
          <p:cNvSpPr>
            <a:spLocks noGrp="1"/>
          </p:cNvSpPr>
          <p:nvPr>
            <p:ph type="pic" sz="quarter" idx="14"/>
          </p:nvPr>
        </p:nvSpPr>
        <p:spPr>
          <a:xfrm>
            <a:off x="9069917" y="4535424"/>
            <a:ext cx="2743200" cy="2039112"/>
          </a:xfrm>
        </p:spPr>
        <p:txBody>
          <a:bodyPr/>
          <a:lstStyle>
            <a:lvl1pPr>
              <a:buNone/>
              <a:defRPr/>
            </a:lvl1pPr>
          </a:lstStyle>
          <a:p>
            <a:r>
              <a:rPr lang="es-ES_tradnl"/>
              <a:t>Click icon to add picture</a:t>
            </a: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8" name="Rectangle 7"/>
          <p:cNvSpPr/>
          <p:nvPr/>
        </p:nvSpPr>
        <p:spPr>
          <a:xfrm>
            <a:off x="376767" y="228600"/>
            <a:ext cx="5647267"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2" name="Title 1"/>
          <p:cNvSpPr>
            <a:spLocks noGrp="1"/>
          </p:cNvSpPr>
          <p:nvPr>
            <p:ph type="title"/>
          </p:nvPr>
        </p:nvSpPr>
        <p:spPr>
          <a:xfrm>
            <a:off x="507406" y="2571750"/>
            <a:ext cx="5355511" cy="1162050"/>
          </a:xfrm>
        </p:spPr>
        <p:txBody>
          <a:bodyPr anchor="b">
            <a:normAutofit/>
          </a:bodyPr>
          <a:lstStyle>
            <a:lvl1pPr algn="l">
              <a:defRPr sz="2600" b="0">
                <a:solidFill>
                  <a:schemeClr val="bg1"/>
                </a:solidFill>
              </a:defRPr>
            </a:lvl1pPr>
          </a:lstStyle>
          <a:p>
            <a:r>
              <a:rPr lang="es-ES_tradnl"/>
              <a:t>Click to edit Master title style</a:t>
            </a:r>
            <a:endParaRPr/>
          </a:p>
        </p:txBody>
      </p:sp>
      <p:sp>
        <p:nvSpPr>
          <p:cNvPr id="4" name="Text Placeholder 3"/>
          <p:cNvSpPr>
            <a:spLocks noGrp="1"/>
          </p:cNvSpPr>
          <p:nvPr>
            <p:ph type="body" sz="half" idx="2"/>
          </p:nvPr>
        </p:nvSpPr>
        <p:spPr>
          <a:xfrm>
            <a:off x="508125" y="3733801"/>
            <a:ext cx="5353739" cy="2392363"/>
          </a:xfr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Click to edit Master text styles</a:t>
            </a:r>
          </a:p>
        </p:txBody>
      </p:sp>
      <p:sp>
        <p:nvSpPr>
          <p:cNvPr id="5" name="Date Placeholder 4"/>
          <p:cNvSpPr>
            <a:spLocks noGrp="1"/>
          </p:cNvSpPr>
          <p:nvPr>
            <p:ph type="dt" sz="half" idx="10"/>
          </p:nvPr>
        </p:nvSpPr>
        <p:spPr>
          <a:xfrm>
            <a:off x="4064000" y="6235608"/>
            <a:ext cx="1797864" cy="365125"/>
          </a:xfrm>
        </p:spPr>
        <p:txBody>
          <a:bodyPr/>
          <a:lstStyle>
            <a:lvl1pPr>
              <a:defRPr>
                <a:solidFill>
                  <a:schemeClr val="bg1"/>
                </a:solidFill>
              </a:defRPr>
            </a:lvl1pPr>
          </a:lstStyle>
          <a:p>
            <a:fld id="{1A9EBDE1-6156-FB48-AE76-AB9B443B80AD}" type="datetime1">
              <a:rPr lang="es-MX" smtClean="0"/>
              <a:t>03/07/22</a:t>
            </a:fld>
            <a:endParaRPr lang="en-US"/>
          </a:p>
        </p:txBody>
      </p:sp>
      <p:sp>
        <p:nvSpPr>
          <p:cNvPr id="6" name="Footer Placeholder 5"/>
          <p:cNvSpPr>
            <a:spLocks noGrp="1"/>
          </p:cNvSpPr>
          <p:nvPr>
            <p:ph type="ftr" sz="quarter" idx="11"/>
          </p:nvPr>
        </p:nvSpPr>
        <p:spPr>
          <a:xfrm>
            <a:off x="508128" y="6235608"/>
            <a:ext cx="3454273" cy="365125"/>
          </a:xfrm>
        </p:spPr>
        <p:txBody>
          <a:bodyPr/>
          <a:lstStyle>
            <a:lvl1pPr>
              <a:defRPr>
                <a:solidFill>
                  <a:schemeClr val="bg1"/>
                </a:solidFill>
              </a:defRPr>
            </a:lvl1pPr>
          </a:lstStyle>
          <a:p>
            <a:endParaRPr lang="en-US"/>
          </a:p>
        </p:txBody>
      </p:sp>
      <p:sp>
        <p:nvSpPr>
          <p:cNvPr id="7" name="Slide Number Placeholder 6"/>
          <p:cNvSpPr>
            <a:spLocks noGrp="1"/>
          </p:cNvSpPr>
          <p:nvPr>
            <p:ph type="sldNum" sz="quarter" idx="12"/>
          </p:nvPr>
        </p:nvSpPr>
        <p:spPr/>
        <p:txBody>
          <a:bodyPr/>
          <a:lstStyle/>
          <a:p>
            <a:fld id="{863C8150-8499-AC41-959B-C21AE78BDA35}" type="slidenum">
              <a:rPr lang="en-US" smtClean="0"/>
              <a:pPr/>
              <a:t>‹Nº›</a:t>
            </a:fld>
            <a:endParaRPr lang="en-US"/>
          </a:p>
        </p:txBody>
      </p:sp>
      <p:sp>
        <p:nvSpPr>
          <p:cNvPr id="9" name="TextBox 8"/>
          <p:cNvSpPr txBox="1"/>
          <p:nvPr/>
        </p:nvSpPr>
        <p:spPr>
          <a:xfrm>
            <a:off x="566522" y="174813"/>
            <a:ext cx="55107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0" name="Rectangle 9"/>
          <p:cNvSpPr/>
          <p:nvPr/>
        </p:nvSpPr>
        <p:spPr>
          <a:xfrm>
            <a:off x="9069917" y="228600"/>
            <a:ext cx="27432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11" name="Rectangle 10"/>
          <p:cNvSpPr/>
          <p:nvPr/>
        </p:nvSpPr>
        <p:spPr>
          <a:xfrm>
            <a:off x="6165851" y="4534726"/>
            <a:ext cx="27432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12" name="Picture Placeholder 12"/>
          <p:cNvSpPr>
            <a:spLocks noGrp="1"/>
          </p:cNvSpPr>
          <p:nvPr>
            <p:ph type="pic" sz="quarter" idx="13"/>
          </p:nvPr>
        </p:nvSpPr>
        <p:spPr>
          <a:xfrm>
            <a:off x="6165851" y="228600"/>
            <a:ext cx="2743200" cy="2039112"/>
          </a:xfrm>
        </p:spPr>
        <p:txBody>
          <a:bodyPr/>
          <a:lstStyle>
            <a:lvl1pPr>
              <a:buNone/>
              <a:defRPr/>
            </a:lvl1pPr>
          </a:lstStyle>
          <a:p>
            <a:r>
              <a:rPr lang="es-ES_tradnl"/>
              <a:t>Click icon to add picture</a:t>
            </a:r>
            <a:endParaRPr/>
          </a:p>
        </p:txBody>
      </p:sp>
      <p:sp>
        <p:nvSpPr>
          <p:cNvPr id="13" name="Picture Placeholder 12"/>
          <p:cNvSpPr>
            <a:spLocks noGrp="1"/>
          </p:cNvSpPr>
          <p:nvPr>
            <p:ph type="pic" sz="quarter" idx="14"/>
          </p:nvPr>
        </p:nvSpPr>
        <p:spPr>
          <a:xfrm>
            <a:off x="6165851" y="2381663"/>
            <a:ext cx="2743200" cy="2039112"/>
          </a:xfrm>
        </p:spPr>
        <p:txBody>
          <a:bodyPr/>
          <a:lstStyle>
            <a:lvl1pPr>
              <a:buNone/>
              <a:defRPr/>
            </a:lvl1pPr>
          </a:lstStyle>
          <a:p>
            <a:r>
              <a:rPr lang="es-ES_tradnl"/>
              <a:t>Click icon to add picture</a:t>
            </a:r>
            <a:endParaRPr/>
          </a:p>
        </p:txBody>
      </p:sp>
      <p:sp>
        <p:nvSpPr>
          <p:cNvPr id="14" name="Picture Placeholder 12"/>
          <p:cNvSpPr>
            <a:spLocks noGrp="1"/>
          </p:cNvSpPr>
          <p:nvPr>
            <p:ph type="pic" sz="quarter" idx="15"/>
          </p:nvPr>
        </p:nvSpPr>
        <p:spPr>
          <a:xfrm>
            <a:off x="9070848" y="2381662"/>
            <a:ext cx="2743200" cy="4187952"/>
          </a:xfrm>
        </p:spPr>
        <p:txBody>
          <a:bodyPr/>
          <a:lstStyle>
            <a:lvl1pPr>
              <a:buNone/>
              <a:defRPr/>
            </a:lvl1pPr>
          </a:lstStyle>
          <a:p>
            <a:r>
              <a:rPr lang="es-ES_tradnl"/>
              <a:t>Click icon to add picture</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3 Pictures with Caption, Alt.">
    <p:spTree>
      <p:nvGrpSpPr>
        <p:cNvPr id="1" name=""/>
        <p:cNvGrpSpPr/>
        <p:nvPr/>
      </p:nvGrpSpPr>
      <p:grpSpPr>
        <a:xfrm>
          <a:off x="0" y="0"/>
          <a:ext cx="0" cy="0"/>
          <a:chOff x="0" y="0"/>
          <a:chExt cx="0" cy="0"/>
        </a:xfrm>
      </p:grpSpPr>
      <p:sp>
        <p:nvSpPr>
          <p:cNvPr id="11" name="Rectangle 10"/>
          <p:cNvSpPr/>
          <p:nvPr/>
        </p:nvSpPr>
        <p:spPr>
          <a:xfrm>
            <a:off x="10889129" y="282574"/>
            <a:ext cx="9144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2" name="Title 1"/>
          <p:cNvSpPr>
            <a:spLocks noGrp="1"/>
          </p:cNvSpPr>
          <p:nvPr>
            <p:ph type="title"/>
          </p:nvPr>
        </p:nvSpPr>
        <p:spPr>
          <a:xfrm>
            <a:off x="6604000" y="3124200"/>
            <a:ext cx="4145280" cy="871538"/>
          </a:xfrm>
        </p:spPr>
        <p:txBody>
          <a:bodyPr anchor="b">
            <a:normAutofit/>
          </a:bodyPr>
          <a:lstStyle>
            <a:lvl1pPr algn="l">
              <a:defRPr sz="2600" b="0"/>
            </a:lvl1pPr>
          </a:lstStyle>
          <a:p>
            <a:r>
              <a:rPr lang="es-ES_tradnl"/>
              <a:t>Click to edit Master title style</a:t>
            </a:r>
            <a:endParaRPr/>
          </a:p>
        </p:txBody>
      </p:sp>
      <p:sp>
        <p:nvSpPr>
          <p:cNvPr id="3" name="Picture Placeholder 2"/>
          <p:cNvSpPr>
            <a:spLocks noGrp="1"/>
          </p:cNvSpPr>
          <p:nvPr>
            <p:ph type="pic" idx="1"/>
          </p:nvPr>
        </p:nvSpPr>
        <p:spPr>
          <a:xfrm>
            <a:off x="370541" y="2365248"/>
            <a:ext cx="5653492"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a:t>Click icon to add picture</a:t>
            </a:r>
            <a:endParaRPr/>
          </a:p>
        </p:txBody>
      </p:sp>
      <p:sp>
        <p:nvSpPr>
          <p:cNvPr id="4" name="Text Placeholder 3"/>
          <p:cNvSpPr>
            <a:spLocks noGrp="1"/>
          </p:cNvSpPr>
          <p:nvPr>
            <p:ph type="body" sz="half" idx="2"/>
          </p:nvPr>
        </p:nvSpPr>
        <p:spPr>
          <a:xfrm>
            <a:off x="6604000" y="3995737"/>
            <a:ext cx="4145280" cy="21478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Click to edit Master text styles</a:t>
            </a:r>
          </a:p>
        </p:txBody>
      </p:sp>
      <p:sp>
        <p:nvSpPr>
          <p:cNvPr id="5" name="Date Placeholder 4"/>
          <p:cNvSpPr>
            <a:spLocks noGrp="1"/>
          </p:cNvSpPr>
          <p:nvPr>
            <p:ph type="dt" sz="half" idx="10"/>
          </p:nvPr>
        </p:nvSpPr>
        <p:spPr>
          <a:xfrm>
            <a:off x="9855200" y="6423586"/>
            <a:ext cx="2049929" cy="365125"/>
          </a:xfrm>
        </p:spPr>
        <p:txBody>
          <a:bodyPr/>
          <a:lstStyle/>
          <a:p>
            <a:fld id="{208E76F2-400A-844D-82C2-DDA490769D7B}" type="datetime1">
              <a:rPr lang="es-MX" smtClean="0"/>
              <a:t>03/07/22</a:t>
            </a:fld>
            <a:endParaRPr lang="en-US"/>
          </a:p>
        </p:txBody>
      </p:sp>
      <p:sp>
        <p:nvSpPr>
          <p:cNvPr id="6" name="Footer Placeholder 5"/>
          <p:cNvSpPr>
            <a:spLocks noGrp="1"/>
          </p:cNvSpPr>
          <p:nvPr>
            <p:ph type="ftr" sz="quarter" idx="11"/>
          </p:nvPr>
        </p:nvSpPr>
        <p:spPr>
          <a:xfrm>
            <a:off x="5588000" y="6423586"/>
            <a:ext cx="4006851" cy="365125"/>
          </a:xfrm>
        </p:spPr>
        <p:txBody>
          <a:bodyPr/>
          <a:lstStyle/>
          <a:p>
            <a:endParaRPr lang="en-US"/>
          </a:p>
        </p:txBody>
      </p:sp>
      <p:sp>
        <p:nvSpPr>
          <p:cNvPr id="7" name="Slide Number Placeholder 6"/>
          <p:cNvSpPr>
            <a:spLocks noGrp="1"/>
          </p:cNvSpPr>
          <p:nvPr>
            <p:ph type="sldNum" sz="quarter" idx="12"/>
          </p:nvPr>
        </p:nvSpPr>
        <p:spPr/>
        <p:txBody>
          <a:bodyPr/>
          <a:lstStyle/>
          <a:p>
            <a:fld id="{863C8150-8499-AC41-959B-C21AE78BDA35}" type="slidenum">
              <a:rPr lang="en-US" smtClean="0"/>
              <a:pPr/>
              <a:t>‹Nº›</a:t>
            </a:fld>
            <a:endParaRPr lang="en-US"/>
          </a:p>
        </p:txBody>
      </p:sp>
      <p:sp>
        <p:nvSpPr>
          <p:cNvPr id="10" name="TextBox 9"/>
          <p:cNvSpPr txBox="1"/>
          <p:nvPr/>
        </p:nvSpPr>
        <p:spPr>
          <a:xfrm>
            <a:off x="6333815" y="3370730"/>
            <a:ext cx="294091"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
        <p:nvSpPr>
          <p:cNvPr id="14" name="Picture Placeholder 12"/>
          <p:cNvSpPr>
            <a:spLocks noGrp="1"/>
          </p:cNvSpPr>
          <p:nvPr>
            <p:ph type="pic" sz="quarter" idx="13"/>
          </p:nvPr>
        </p:nvSpPr>
        <p:spPr>
          <a:xfrm>
            <a:off x="370540" y="228600"/>
            <a:ext cx="2743200" cy="2039112"/>
          </a:xfrm>
        </p:spPr>
        <p:txBody>
          <a:bodyPr/>
          <a:lstStyle>
            <a:lvl1pPr>
              <a:buNone/>
              <a:defRPr/>
            </a:lvl1pPr>
          </a:lstStyle>
          <a:p>
            <a:r>
              <a:rPr lang="es-ES_tradnl"/>
              <a:t>Click icon to add picture</a:t>
            </a:r>
            <a:endParaRPr/>
          </a:p>
        </p:txBody>
      </p:sp>
      <p:sp>
        <p:nvSpPr>
          <p:cNvPr id="15" name="Picture Placeholder 12"/>
          <p:cNvSpPr>
            <a:spLocks noGrp="1"/>
          </p:cNvSpPr>
          <p:nvPr>
            <p:ph type="pic" sz="quarter" idx="14"/>
          </p:nvPr>
        </p:nvSpPr>
        <p:spPr>
          <a:xfrm>
            <a:off x="3280833" y="228600"/>
            <a:ext cx="2743200" cy="2039112"/>
          </a:xfrm>
        </p:spPr>
        <p:txBody>
          <a:bodyPr/>
          <a:lstStyle>
            <a:lvl1pPr>
              <a:buNone/>
              <a:defRPr/>
            </a:lvl1pPr>
          </a:lstStyle>
          <a:p>
            <a:r>
              <a:rPr lang="es-ES_tradnl"/>
              <a:t>Click icon to add picture</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7" name="Rectangle 6"/>
          <p:cNvSpPr/>
          <p:nvPr/>
        </p:nvSpPr>
        <p:spPr>
          <a:xfrm>
            <a:off x="10889129" y="282574"/>
            <a:ext cx="9144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9" name="TextBox 8"/>
          <p:cNvSpPr txBox="1"/>
          <p:nvPr/>
        </p:nvSpPr>
        <p:spPr>
          <a:xfrm>
            <a:off x="297581" y="228600"/>
            <a:ext cx="34787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s-ES_tradnl"/>
              <a:t>Click to edit Master title style</a:t>
            </a:r>
            <a:endParaRPr/>
          </a:p>
        </p:txBody>
      </p:sp>
      <p:sp>
        <p:nvSpPr>
          <p:cNvPr id="3" name="Vertical Text Placeholder 2"/>
          <p:cNvSpPr>
            <a:spLocks noGrp="1"/>
          </p:cNvSpPr>
          <p:nvPr>
            <p:ph type="body" orient="vert" idx="1"/>
          </p:nvPr>
        </p:nvSpPr>
        <p:spPr/>
        <p:txBody>
          <a:bodyPr vert="eaVert"/>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a:p>
        </p:txBody>
      </p:sp>
      <p:sp>
        <p:nvSpPr>
          <p:cNvPr id="4" name="Date Placeholder 3"/>
          <p:cNvSpPr>
            <a:spLocks noGrp="1"/>
          </p:cNvSpPr>
          <p:nvPr>
            <p:ph type="dt" sz="half" idx="10"/>
          </p:nvPr>
        </p:nvSpPr>
        <p:spPr/>
        <p:txBody>
          <a:bodyPr/>
          <a:lstStyle/>
          <a:p>
            <a:fld id="{14A9142B-821C-0245-AB25-861BD0F00CDC}" type="datetime1">
              <a:rPr lang="es-MX" smtClean="0"/>
              <a:t>03/07/22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3C8150-8499-AC41-959B-C21AE78BDA35}"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Rectangle 6"/>
          <p:cNvSpPr/>
          <p:nvPr/>
        </p:nvSpPr>
        <p:spPr>
          <a:xfrm>
            <a:off x="10947401" y="282574"/>
            <a:ext cx="856129"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2" name="Title 1"/>
          <p:cNvSpPr>
            <a:spLocks noGrp="1"/>
          </p:cNvSpPr>
          <p:nvPr>
            <p:ph type="title"/>
          </p:nvPr>
        </p:nvSpPr>
        <p:spPr/>
        <p:txBody>
          <a:bodyPr/>
          <a:lstStyle/>
          <a:p>
            <a:r>
              <a:rPr lang="es-ES_tradnl"/>
              <a:t>Click to edit Master title style</a:t>
            </a:r>
            <a:endParaRPr/>
          </a:p>
        </p:txBody>
      </p:sp>
      <p:sp>
        <p:nvSpPr>
          <p:cNvPr id="3" name="Content Placeholder 2"/>
          <p:cNvSpPr>
            <a:spLocks noGrp="1"/>
          </p:cNvSpPr>
          <p:nvPr>
            <p:ph idx="1"/>
          </p:nvPr>
        </p:nvSpPr>
        <p:spPr/>
        <p:txBody>
          <a:bodyPr/>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a:p>
        </p:txBody>
      </p:sp>
      <p:sp>
        <p:nvSpPr>
          <p:cNvPr id="4" name="Date Placeholder 3"/>
          <p:cNvSpPr>
            <a:spLocks noGrp="1"/>
          </p:cNvSpPr>
          <p:nvPr>
            <p:ph type="dt" sz="half" idx="10"/>
          </p:nvPr>
        </p:nvSpPr>
        <p:spPr/>
        <p:txBody>
          <a:bodyPr/>
          <a:lstStyle/>
          <a:p>
            <a:fld id="{1C2645F7-7BF5-5243-B3C8-00F1551E4973}" type="datetime1">
              <a:rPr lang="es-MX" smtClean="0"/>
              <a:t>03/07/22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3C8150-8499-AC41-959B-C21AE78BDA35}" type="slidenum">
              <a:rPr lang="en-US" smtClean="0"/>
              <a:pPr/>
              <a:t>‹Nº›</a:t>
            </a:fld>
            <a:endParaRPr lang="en-US"/>
          </a:p>
        </p:txBody>
      </p:sp>
      <p:sp>
        <p:nvSpPr>
          <p:cNvPr id="9" name="TextBox 8"/>
          <p:cNvSpPr txBox="1"/>
          <p:nvPr/>
        </p:nvSpPr>
        <p:spPr>
          <a:xfrm>
            <a:off x="297581" y="228600"/>
            <a:ext cx="34787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10" name="Rectangle 9"/>
          <p:cNvSpPr/>
          <p:nvPr/>
        </p:nvSpPr>
        <p:spPr>
          <a:xfrm>
            <a:off x="10757647" y="282574"/>
            <a:ext cx="12192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Vertical Title and Text">
    <p:spTree>
      <p:nvGrpSpPr>
        <p:cNvPr id="1" name=""/>
        <p:cNvGrpSpPr/>
        <p:nvPr/>
      </p:nvGrpSpPr>
      <p:grpSpPr>
        <a:xfrm>
          <a:off x="0" y="0"/>
          <a:ext cx="0" cy="0"/>
          <a:chOff x="0" y="0"/>
          <a:chExt cx="0" cy="0"/>
        </a:xfrm>
      </p:grpSpPr>
      <p:sp>
        <p:nvSpPr>
          <p:cNvPr id="10" name="Rectangle 9"/>
          <p:cNvSpPr/>
          <p:nvPr/>
        </p:nvSpPr>
        <p:spPr>
          <a:xfrm>
            <a:off x="10889129" y="282574"/>
            <a:ext cx="9144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2" name="Vertical Title 1"/>
          <p:cNvSpPr>
            <a:spLocks noGrp="1"/>
          </p:cNvSpPr>
          <p:nvPr>
            <p:ph type="title" orient="vert"/>
          </p:nvPr>
        </p:nvSpPr>
        <p:spPr>
          <a:xfrm>
            <a:off x="10661029" y="954742"/>
            <a:ext cx="908424" cy="5171422"/>
          </a:xfrm>
        </p:spPr>
        <p:txBody>
          <a:bodyPr vert="eaVert" anchor="t" anchorCtr="0"/>
          <a:lstStyle/>
          <a:p>
            <a:r>
              <a:rPr lang="es-ES_tradnl"/>
              <a:t>Click to edit Master title style</a:t>
            </a:r>
            <a:endParaRPr/>
          </a:p>
        </p:txBody>
      </p:sp>
      <p:sp>
        <p:nvSpPr>
          <p:cNvPr id="3" name="Vertical Text Placeholder 2"/>
          <p:cNvSpPr>
            <a:spLocks noGrp="1"/>
          </p:cNvSpPr>
          <p:nvPr>
            <p:ph type="body" orient="vert" idx="1"/>
          </p:nvPr>
        </p:nvSpPr>
        <p:spPr>
          <a:xfrm>
            <a:off x="609600" y="958757"/>
            <a:ext cx="9144000" cy="5184869"/>
          </a:xfrm>
        </p:spPr>
        <p:txBody>
          <a:bodyPr vert="eaVert"/>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a:p>
        </p:txBody>
      </p:sp>
      <p:sp>
        <p:nvSpPr>
          <p:cNvPr id="4" name="Date Placeholder 3"/>
          <p:cNvSpPr>
            <a:spLocks noGrp="1"/>
          </p:cNvSpPr>
          <p:nvPr>
            <p:ph type="dt" sz="half" idx="10"/>
          </p:nvPr>
        </p:nvSpPr>
        <p:spPr/>
        <p:txBody>
          <a:bodyPr/>
          <a:lstStyle/>
          <a:p>
            <a:fld id="{9E924952-BD57-BB47-8916-55C9CC7E012C}" type="datetime1">
              <a:rPr lang="es-MX" smtClean="0"/>
              <a:t>03/07/22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3C8150-8499-AC41-959B-C21AE78BDA35}" type="slidenum">
              <a:rPr lang="en-US" smtClean="0"/>
              <a:pPr/>
              <a:t>‹Nº›</a:t>
            </a:fld>
            <a:endParaRPr lang="en-US"/>
          </a:p>
        </p:txBody>
      </p:sp>
      <p:sp>
        <p:nvSpPr>
          <p:cNvPr id="9" name="TextBox 8"/>
          <p:cNvSpPr txBox="1"/>
          <p:nvPr/>
        </p:nvSpPr>
        <p:spPr>
          <a:xfrm rot="16200000">
            <a:off x="11500967" y="561668"/>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6A3DF3B2-858C-47DA-967E-11E03C36A704}" type="datetimeFigureOut">
              <a:rPr lang="es-MX" smtClean="0"/>
              <a:t>03/07/22</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F0D22C6F-DC0C-4EB7-AF84-EFFD6A8B8F71}" type="slidenum">
              <a:rPr lang="es-MX" smtClean="0"/>
              <a:t>‹Nº›</a:t>
            </a:fld>
            <a:endParaRPr lang="es-MX"/>
          </a:p>
        </p:txBody>
      </p:sp>
    </p:spTree>
    <p:extLst>
      <p:ext uri="{BB962C8B-B14F-4D97-AF65-F5344CB8AC3E}">
        <p14:creationId xmlns:p14="http://schemas.microsoft.com/office/powerpoint/2010/main" val="25467259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BC8004E9-01B4-0F4B-968D-566F30AF2B64}" type="datetimeFigureOut">
              <a:rPr lang="es-ES" smtClean="0"/>
              <a:t>3/7/22</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3E4C62FE-D2E2-474C-9991-30E1B26ED932}" type="slidenum">
              <a:rPr lang="es-ES" smtClean="0"/>
              <a:t>‹Nº›</a:t>
            </a:fld>
            <a:endParaRPr lang="es-ES"/>
          </a:p>
        </p:txBody>
      </p:sp>
    </p:spTree>
    <p:extLst>
      <p:ext uri="{BB962C8B-B14F-4D97-AF65-F5344CB8AC3E}">
        <p14:creationId xmlns:p14="http://schemas.microsoft.com/office/powerpoint/2010/main" val="1357168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9A1491E-85A9-A94D-B0E9-7043E147B49A}" type="datetime1">
              <a:rPr lang="en-US" smtClean="0"/>
              <a:t>7/3/22</a:t>
            </a:fld>
            <a:endParaRPr lang="en-US"/>
          </a:p>
        </p:txBody>
      </p:sp>
      <p:sp>
        <p:nvSpPr>
          <p:cNvPr id="5" name="Footer Placeholder 4"/>
          <p:cNvSpPr>
            <a:spLocks noGrp="1"/>
          </p:cNvSpPr>
          <p:nvPr>
            <p:ph type="ftr" sz="quarter" idx="11"/>
          </p:nvPr>
        </p:nvSpPr>
        <p:spPr/>
        <p:txBody>
          <a:bodyPr/>
          <a:lstStyle/>
          <a:p>
            <a:r>
              <a:rPr lang="en-US" dirty="0"/>
              <a:t>Chalmers</a:t>
            </a:r>
          </a:p>
        </p:txBody>
      </p:sp>
      <p:sp>
        <p:nvSpPr>
          <p:cNvPr id="6" name="Slide Number Placeholder 5"/>
          <p:cNvSpPr>
            <a:spLocks noGrp="1"/>
          </p:cNvSpPr>
          <p:nvPr>
            <p:ph type="sldNum" sz="quarter" idx="12"/>
          </p:nvPr>
        </p:nvSpPr>
        <p:spPr/>
        <p:txBody>
          <a:bodyPr/>
          <a:lstStyle/>
          <a:p>
            <a:fld id="{344E8EA3-C3DD-5544-8A1C-EA00A1673D37}" type="slidenum">
              <a:rPr lang="en-US" smtClean="0"/>
              <a:t>‹Nº›</a:t>
            </a:fld>
            <a:endParaRPr lang="en-US"/>
          </a:p>
        </p:txBody>
      </p:sp>
      <p:sp>
        <p:nvSpPr>
          <p:cNvPr id="17" name="Text Placeholder 16"/>
          <p:cNvSpPr>
            <a:spLocks noGrp="1"/>
          </p:cNvSpPr>
          <p:nvPr>
            <p:ph type="body" sz="quarter" idx="13"/>
          </p:nvPr>
        </p:nvSpPr>
        <p:spPr>
          <a:xfrm>
            <a:off x="611717" y="3031068"/>
            <a:ext cx="10970683" cy="3115733"/>
          </a:xfrm>
          <a:prstGeom prst="rect">
            <a:avLst/>
          </a:prstGeom>
        </p:spPr>
        <p:txBody>
          <a:bodyPr vert="horz"/>
          <a:lstStyle>
            <a:lvl1pPr marL="342900" indent="-342900">
              <a:buClr>
                <a:schemeClr val="tx1">
                  <a:lumMod val="65000"/>
                  <a:lumOff val="35000"/>
                </a:schemeClr>
              </a:buClr>
              <a:buFont typeface="Arial"/>
              <a:buChar char="•"/>
              <a:defRPr b="1"/>
            </a:lvl1pPr>
            <a:lvl2pPr marL="742950" indent="-285750">
              <a:buClr>
                <a:schemeClr val="tx1">
                  <a:lumMod val="65000"/>
                  <a:lumOff val="35000"/>
                </a:schemeClr>
              </a:buClr>
              <a:buFont typeface="Arial"/>
              <a:buChar char="•"/>
              <a:defRPr b="1"/>
            </a:lvl2pPr>
            <a:lvl3pPr marL="1143000" indent="-228600">
              <a:buClr>
                <a:schemeClr val="tx1">
                  <a:lumMod val="65000"/>
                  <a:lumOff val="35000"/>
                </a:schemeClr>
              </a:buClr>
              <a:buFont typeface="Arial"/>
              <a:buChar char="•"/>
              <a:defRPr b="1"/>
            </a:lvl3pPr>
            <a:lvl4pPr marL="1600200" indent="-228600">
              <a:buClr>
                <a:schemeClr val="tx1">
                  <a:lumMod val="65000"/>
                  <a:lumOff val="35000"/>
                </a:schemeClr>
              </a:buClr>
              <a:buFont typeface="Arial"/>
              <a:buChar char="•"/>
              <a:defRPr b="1"/>
            </a:lvl4pPr>
            <a:lvl5pPr marL="2057400" indent="-228600">
              <a:buClr>
                <a:schemeClr val="tx1">
                  <a:lumMod val="65000"/>
                  <a:lumOff val="35000"/>
                </a:schemeClr>
              </a:buClr>
              <a:buFont typeface="Arial"/>
              <a:buChar char="•"/>
              <a:defRPr b="1"/>
            </a:lvl5pPr>
          </a:lstStyle>
          <a:p>
            <a:pPr lvl="0"/>
            <a:r>
              <a:rPr lang="sv-SE" dirty="0" err="1"/>
              <a:t>Click</a:t>
            </a:r>
            <a:r>
              <a:rPr lang="sv-SE" dirty="0"/>
              <a:t> </a:t>
            </a:r>
            <a:r>
              <a:rPr lang="sv-SE" dirty="0" err="1"/>
              <a:t>to</a:t>
            </a:r>
            <a:r>
              <a:rPr lang="sv-SE" dirty="0"/>
              <a:t> </a:t>
            </a:r>
            <a:r>
              <a:rPr lang="sv-SE" dirty="0" err="1"/>
              <a:t>edit</a:t>
            </a:r>
            <a:r>
              <a:rPr lang="sv-SE" dirty="0"/>
              <a:t> Master text </a:t>
            </a:r>
            <a:r>
              <a:rPr lang="sv-SE" dirty="0" err="1"/>
              <a:t>styles</a:t>
            </a:r>
            <a:endParaRPr lang="sv-SE" dirty="0"/>
          </a:p>
          <a:p>
            <a:pPr lvl="1"/>
            <a:r>
              <a:rPr lang="sv-SE" dirty="0"/>
              <a:t>Second </a:t>
            </a:r>
            <a:r>
              <a:rPr lang="sv-SE" dirty="0" err="1"/>
              <a:t>level</a:t>
            </a:r>
            <a:endParaRPr lang="sv-SE" dirty="0"/>
          </a:p>
          <a:p>
            <a:pPr lvl="2"/>
            <a:r>
              <a:rPr lang="sv-SE" dirty="0" err="1"/>
              <a:t>Third</a:t>
            </a:r>
            <a:r>
              <a:rPr lang="sv-SE" dirty="0"/>
              <a:t> </a:t>
            </a:r>
            <a:r>
              <a:rPr lang="sv-SE" dirty="0" err="1"/>
              <a:t>level</a:t>
            </a:r>
            <a:endParaRPr lang="sv-SE" dirty="0"/>
          </a:p>
          <a:p>
            <a:pPr lvl="3"/>
            <a:r>
              <a:rPr lang="sv-SE" dirty="0" err="1"/>
              <a:t>Fourth</a:t>
            </a:r>
            <a:r>
              <a:rPr lang="sv-SE" dirty="0"/>
              <a:t> </a:t>
            </a:r>
            <a:r>
              <a:rPr lang="sv-SE" dirty="0" err="1"/>
              <a:t>level</a:t>
            </a:r>
            <a:endParaRPr lang="sv-SE" dirty="0"/>
          </a:p>
          <a:p>
            <a:pPr lvl="4"/>
            <a:r>
              <a:rPr lang="sv-SE" dirty="0" err="1"/>
              <a:t>Fifth</a:t>
            </a:r>
            <a:r>
              <a:rPr lang="sv-SE" dirty="0"/>
              <a:t> </a:t>
            </a:r>
            <a:r>
              <a:rPr lang="sv-SE" dirty="0" err="1"/>
              <a:t>level</a:t>
            </a:r>
            <a:endParaRPr lang="en-US" dirty="0"/>
          </a:p>
        </p:txBody>
      </p:sp>
      <p:sp>
        <p:nvSpPr>
          <p:cNvPr id="21" name="Text Placeholder 20"/>
          <p:cNvSpPr>
            <a:spLocks noGrp="1"/>
          </p:cNvSpPr>
          <p:nvPr>
            <p:ph type="body" sz="quarter" idx="15"/>
          </p:nvPr>
        </p:nvSpPr>
        <p:spPr>
          <a:xfrm>
            <a:off x="611717" y="2006601"/>
            <a:ext cx="10970683" cy="922867"/>
          </a:xfrm>
          <a:prstGeom prst="rect">
            <a:avLst/>
          </a:prstGeom>
        </p:spPr>
        <p:txBody>
          <a:bodyPr vert="horz" tIns="0" anchor="t" anchorCtr="0"/>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v-SE" dirty="0" err="1"/>
              <a:t>Click</a:t>
            </a:r>
            <a:r>
              <a:rPr lang="sv-SE" dirty="0"/>
              <a:t> </a:t>
            </a:r>
            <a:r>
              <a:rPr lang="sv-SE" dirty="0" err="1"/>
              <a:t>to</a:t>
            </a:r>
            <a:r>
              <a:rPr lang="sv-SE" dirty="0"/>
              <a:t> </a:t>
            </a:r>
            <a:r>
              <a:rPr lang="sv-SE" dirty="0" err="1"/>
              <a:t>edit</a:t>
            </a:r>
            <a:r>
              <a:rPr lang="sv-SE" dirty="0"/>
              <a:t> Master text </a:t>
            </a:r>
            <a:r>
              <a:rPr lang="sv-SE" dirty="0" err="1"/>
              <a:t>styles</a:t>
            </a:r>
            <a:endParaRPr lang="sv-SE" dirty="0"/>
          </a:p>
        </p:txBody>
      </p:sp>
      <p:sp>
        <p:nvSpPr>
          <p:cNvPr id="19" name="Text Placeholder 18"/>
          <p:cNvSpPr>
            <a:spLocks noGrp="1"/>
          </p:cNvSpPr>
          <p:nvPr>
            <p:ph type="body" sz="quarter" idx="14" hasCustomPrompt="1"/>
          </p:nvPr>
        </p:nvSpPr>
        <p:spPr>
          <a:xfrm>
            <a:off x="611717" y="1185334"/>
            <a:ext cx="10970683" cy="821267"/>
          </a:xfrm>
          <a:prstGeom prst="rect">
            <a:avLst/>
          </a:prstGeom>
        </p:spPr>
        <p:txBody>
          <a:bodyPr vert="horz"/>
          <a:lstStyle>
            <a:lvl1pPr marL="0" indent="0" algn="l">
              <a:buFontTx/>
              <a:buNone/>
              <a:defRPr sz="2800" b="1" kern="100" spc="0"/>
            </a:lvl1pPr>
            <a:lvl2pPr marL="457200" indent="0" algn="l">
              <a:buFontTx/>
              <a:buNone/>
              <a:defRPr sz="3200"/>
            </a:lvl2pPr>
            <a:lvl3pPr marL="914400" indent="0" algn="l">
              <a:buFontTx/>
              <a:buNone/>
              <a:defRPr sz="3200"/>
            </a:lvl3pPr>
            <a:lvl4pPr marL="1371600" indent="0" algn="l">
              <a:buFontTx/>
              <a:buNone/>
              <a:defRPr sz="3200"/>
            </a:lvl4pPr>
            <a:lvl5pPr marL="1828800" indent="0" algn="l">
              <a:buFontTx/>
              <a:buNone/>
              <a:defRPr sz="3200"/>
            </a:lvl5pPr>
          </a:lstStyle>
          <a:p>
            <a:pPr lvl="0"/>
            <a:r>
              <a:rPr lang="sv-SE" dirty="0"/>
              <a:t>CLICK TO EDIT MASTER TEXT STYLES</a:t>
            </a:r>
          </a:p>
        </p:txBody>
      </p:sp>
      <p:cxnSp>
        <p:nvCxnSpPr>
          <p:cNvPr id="9" name="Straight Connector 8"/>
          <p:cNvCxnSpPr/>
          <p:nvPr userDrawn="1"/>
        </p:nvCxnSpPr>
        <p:spPr>
          <a:xfrm>
            <a:off x="0" y="560228"/>
            <a:ext cx="1219200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36285677"/>
      </p:ext>
    </p:extLst>
  </p:cSld>
  <p:clrMapOvr>
    <a:masterClrMapping/>
  </p:clrMapOvr>
  <mc:AlternateContent xmlns:mc="http://schemas.openxmlformats.org/markup-compatibility/2006" xmlns:p14="http://schemas.microsoft.com/office/powerpoint/2010/main">
    <mc:Choice Requires="p14">
      <p:transition spd="slow" p14:dur="900">
        <p:fade/>
      </p:transition>
    </mc:Choice>
    <mc:Fallback xmlns="">
      <p:transition xmlns:p14="http://schemas.microsoft.com/office/powerpoint/2010/mai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921C3D7-77A6-874E-83A9-BAEA88BCCA67}" type="datetime1">
              <a:rPr lang="en-US" smtClean="0"/>
              <a:t>7/3/22</a:t>
            </a:fld>
            <a:endParaRPr lang="en-US"/>
          </a:p>
        </p:txBody>
      </p:sp>
      <p:sp>
        <p:nvSpPr>
          <p:cNvPr id="5" name="Footer Placeholder 4"/>
          <p:cNvSpPr>
            <a:spLocks noGrp="1"/>
          </p:cNvSpPr>
          <p:nvPr>
            <p:ph type="ftr" sz="quarter" idx="11"/>
          </p:nvPr>
        </p:nvSpPr>
        <p:spPr/>
        <p:txBody>
          <a:bodyPr/>
          <a:lstStyle/>
          <a:p>
            <a:r>
              <a:rPr lang="en-US" dirty="0"/>
              <a:t>Chalmers</a:t>
            </a:r>
          </a:p>
        </p:txBody>
      </p:sp>
      <p:sp>
        <p:nvSpPr>
          <p:cNvPr id="6" name="Slide Number Placeholder 5"/>
          <p:cNvSpPr>
            <a:spLocks noGrp="1"/>
          </p:cNvSpPr>
          <p:nvPr>
            <p:ph type="sldNum" sz="quarter" idx="12"/>
          </p:nvPr>
        </p:nvSpPr>
        <p:spPr/>
        <p:txBody>
          <a:bodyPr/>
          <a:lstStyle/>
          <a:p>
            <a:fld id="{344E8EA3-C3DD-5544-8A1C-EA00A1673D37}" type="slidenum">
              <a:rPr lang="en-US" smtClean="0"/>
              <a:t>‹Nº›</a:t>
            </a:fld>
            <a:endParaRPr lang="en-US"/>
          </a:p>
        </p:txBody>
      </p:sp>
      <p:sp>
        <p:nvSpPr>
          <p:cNvPr id="9" name="Text Placeholder 18"/>
          <p:cNvSpPr>
            <a:spLocks noGrp="1"/>
          </p:cNvSpPr>
          <p:nvPr>
            <p:ph type="body" sz="quarter" idx="14" hasCustomPrompt="1"/>
          </p:nvPr>
        </p:nvSpPr>
        <p:spPr>
          <a:xfrm>
            <a:off x="611717" y="1275190"/>
            <a:ext cx="6790568" cy="821267"/>
          </a:xfrm>
          <a:prstGeom prst="rect">
            <a:avLst/>
          </a:prstGeom>
        </p:spPr>
        <p:txBody>
          <a:bodyPr vert="horz"/>
          <a:lstStyle>
            <a:lvl1pPr marL="0" indent="0" algn="l">
              <a:lnSpc>
                <a:spcPct val="80000"/>
              </a:lnSpc>
              <a:buFontTx/>
              <a:buNone/>
              <a:defRPr sz="2800" b="1" kern="100" spc="0"/>
            </a:lvl1pPr>
            <a:lvl2pPr marL="457200" indent="0" algn="l">
              <a:buFontTx/>
              <a:buNone/>
              <a:defRPr sz="3200"/>
            </a:lvl2pPr>
            <a:lvl3pPr marL="914400" indent="0" algn="l">
              <a:buFontTx/>
              <a:buNone/>
              <a:defRPr sz="3200"/>
            </a:lvl3pPr>
            <a:lvl4pPr marL="1371600" indent="0" algn="l">
              <a:buFontTx/>
              <a:buNone/>
              <a:defRPr sz="3200"/>
            </a:lvl4pPr>
            <a:lvl5pPr marL="1828800" indent="0" algn="l">
              <a:buFontTx/>
              <a:buNone/>
              <a:defRPr sz="3200"/>
            </a:lvl5pPr>
          </a:lstStyle>
          <a:p>
            <a:pPr lvl="0"/>
            <a:r>
              <a:rPr lang="sv-SE" dirty="0"/>
              <a:t>CLICK TO EDIT MASTER TEXT STYLES</a:t>
            </a:r>
          </a:p>
        </p:txBody>
      </p:sp>
      <p:sp>
        <p:nvSpPr>
          <p:cNvPr id="10" name="Text Placeholder 16"/>
          <p:cNvSpPr>
            <a:spLocks noGrp="1"/>
          </p:cNvSpPr>
          <p:nvPr>
            <p:ph type="body" sz="quarter" idx="13"/>
          </p:nvPr>
        </p:nvSpPr>
        <p:spPr>
          <a:xfrm>
            <a:off x="611717" y="2374469"/>
            <a:ext cx="6790568" cy="3115733"/>
          </a:xfrm>
          <a:prstGeom prst="rect">
            <a:avLst/>
          </a:prstGeom>
        </p:spPr>
        <p:txBody>
          <a:bodyPr vert="horz"/>
          <a:lstStyle>
            <a:lvl1pPr marL="342900" indent="-342900">
              <a:buClr>
                <a:schemeClr val="tx1">
                  <a:lumMod val="65000"/>
                  <a:lumOff val="35000"/>
                </a:schemeClr>
              </a:buClr>
              <a:buFont typeface="Arial"/>
              <a:buChar char="•"/>
              <a:defRPr b="1"/>
            </a:lvl1pPr>
            <a:lvl2pPr marL="742950" indent="-285750">
              <a:buClr>
                <a:schemeClr val="tx1">
                  <a:lumMod val="65000"/>
                  <a:lumOff val="35000"/>
                </a:schemeClr>
              </a:buClr>
              <a:buFont typeface="Arial"/>
              <a:buChar char="•"/>
              <a:defRPr b="1"/>
            </a:lvl2pPr>
            <a:lvl3pPr marL="1143000" indent="-228600">
              <a:buClr>
                <a:schemeClr val="tx1">
                  <a:lumMod val="65000"/>
                  <a:lumOff val="35000"/>
                </a:schemeClr>
              </a:buClr>
              <a:buFont typeface="Arial"/>
              <a:buChar char="•"/>
              <a:defRPr b="1"/>
            </a:lvl3pPr>
            <a:lvl4pPr marL="1600200" indent="-228600">
              <a:buClr>
                <a:schemeClr val="tx1">
                  <a:lumMod val="65000"/>
                  <a:lumOff val="35000"/>
                </a:schemeClr>
              </a:buClr>
              <a:buFont typeface="Arial"/>
              <a:buChar char="•"/>
              <a:defRPr b="1"/>
            </a:lvl4pPr>
            <a:lvl5pPr marL="2057400" indent="-228600">
              <a:buClr>
                <a:schemeClr val="tx1">
                  <a:lumMod val="65000"/>
                  <a:lumOff val="35000"/>
                </a:schemeClr>
              </a:buClr>
              <a:buFont typeface="Arial"/>
              <a:buChar char="•"/>
              <a:defRPr b="1"/>
            </a:lvl5pPr>
          </a:lstStyle>
          <a:p>
            <a:pPr lvl="0"/>
            <a:r>
              <a:rPr lang="sv-SE" dirty="0" err="1"/>
              <a:t>Click</a:t>
            </a:r>
            <a:r>
              <a:rPr lang="sv-SE" dirty="0"/>
              <a:t> </a:t>
            </a:r>
            <a:r>
              <a:rPr lang="sv-SE" dirty="0" err="1"/>
              <a:t>to</a:t>
            </a:r>
            <a:r>
              <a:rPr lang="sv-SE" dirty="0"/>
              <a:t> </a:t>
            </a:r>
            <a:r>
              <a:rPr lang="sv-SE" dirty="0" err="1"/>
              <a:t>edit</a:t>
            </a:r>
            <a:r>
              <a:rPr lang="sv-SE" dirty="0"/>
              <a:t> Master text </a:t>
            </a:r>
            <a:r>
              <a:rPr lang="sv-SE" dirty="0" err="1"/>
              <a:t>styles</a:t>
            </a:r>
            <a:endParaRPr lang="sv-SE" dirty="0"/>
          </a:p>
          <a:p>
            <a:pPr lvl="1"/>
            <a:r>
              <a:rPr lang="sv-SE" dirty="0"/>
              <a:t>Second </a:t>
            </a:r>
            <a:r>
              <a:rPr lang="sv-SE" dirty="0" err="1"/>
              <a:t>level</a:t>
            </a:r>
            <a:endParaRPr lang="sv-SE" dirty="0"/>
          </a:p>
          <a:p>
            <a:pPr lvl="2"/>
            <a:r>
              <a:rPr lang="sv-SE" dirty="0" err="1"/>
              <a:t>Third</a:t>
            </a:r>
            <a:r>
              <a:rPr lang="sv-SE" dirty="0"/>
              <a:t> </a:t>
            </a:r>
            <a:r>
              <a:rPr lang="sv-SE" dirty="0" err="1"/>
              <a:t>level</a:t>
            </a:r>
            <a:endParaRPr lang="sv-SE" dirty="0"/>
          </a:p>
          <a:p>
            <a:pPr lvl="3"/>
            <a:r>
              <a:rPr lang="sv-SE" dirty="0" err="1"/>
              <a:t>Fourth</a:t>
            </a:r>
            <a:r>
              <a:rPr lang="sv-SE" dirty="0"/>
              <a:t> </a:t>
            </a:r>
            <a:r>
              <a:rPr lang="sv-SE" dirty="0" err="1"/>
              <a:t>level</a:t>
            </a:r>
            <a:endParaRPr lang="sv-SE" dirty="0"/>
          </a:p>
          <a:p>
            <a:pPr lvl="4"/>
            <a:r>
              <a:rPr lang="sv-SE" dirty="0" err="1"/>
              <a:t>Fifth</a:t>
            </a:r>
            <a:r>
              <a:rPr lang="sv-SE" dirty="0"/>
              <a:t> </a:t>
            </a:r>
            <a:r>
              <a:rPr lang="sv-SE" dirty="0" err="1"/>
              <a:t>level</a:t>
            </a:r>
            <a:endParaRPr lang="en-US" dirty="0"/>
          </a:p>
        </p:txBody>
      </p:sp>
      <p:sp>
        <p:nvSpPr>
          <p:cNvPr id="3" name="Picture Placeholder 2"/>
          <p:cNvSpPr>
            <a:spLocks noGrp="1"/>
          </p:cNvSpPr>
          <p:nvPr>
            <p:ph type="pic" sz="quarter" idx="15"/>
          </p:nvPr>
        </p:nvSpPr>
        <p:spPr>
          <a:xfrm>
            <a:off x="8026400" y="566748"/>
            <a:ext cx="4165600" cy="5701264"/>
          </a:xfrm>
          <a:prstGeom prst="rect">
            <a:avLst/>
          </a:prstGeom>
        </p:spPr>
        <p:txBody>
          <a:bodyPr vert="horz"/>
          <a:lstStyle>
            <a:lvl1pPr marL="0" indent="0">
              <a:buFontTx/>
              <a:buNone/>
              <a:defRPr/>
            </a:lvl1pPr>
          </a:lstStyle>
          <a:p>
            <a:endParaRPr lang="en-US" dirty="0"/>
          </a:p>
        </p:txBody>
      </p:sp>
      <p:cxnSp>
        <p:nvCxnSpPr>
          <p:cNvPr id="13" name="Straight Connector 12"/>
          <p:cNvCxnSpPr/>
          <p:nvPr userDrawn="1"/>
        </p:nvCxnSpPr>
        <p:spPr>
          <a:xfrm>
            <a:off x="0" y="560228"/>
            <a:ext cx="1219200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99608641"/>
      </p:ext>
    </p:extLst>
  </p:cSld>
  <p:clrMapOvr>
    <a:masterClrMapping/>
  </p:clrMapOvr>
  <mc:AlternateContent xmlns:mc="http://schemas.openxmlformats.org/markup-compatibility/2006" xmlns:p14="http://schemas.microsoft.com/office/powerpoint/2010/main">
    <mc:Choice Requires="p14">
      <p:transition spd="slow" p14:dur="900">
        <p:fade/>
      </p:transition>
    </mc:Choice>
    <mc:Fallback xmlns="">
      <p:transition xmlns:p14="http://schemas.microsoft.com/office/powerpoint/2010/mai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Título y objetos">
    <p:spTree>
      <p:nvGrpSpPr>
        <p:cNvPr id="1" name=""/>
        <p:cNvGrpSpPr/>
        <p:nvPr/>
      </p:nvGrpSpPr>
      <p:grpSpPr>
        <a:xfrm>
          <a:off x="0" y="0"/>
          <a:ext cx="0" cy="0"/>
          <a:chOff x="0" y="0"/>
          <a:chExt cx="0" cy="0"/>
        </a:xfrm>
      </p:grpSpPr>
      <p:pic>
        <p:nvPicPr>
          <p:cNvPr id="7" name="10 Imagen" descr="Logo UNAM.gi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6712" y="285728"/>
            <a:ext cx="1333509" cy="1045399"/>
          </a:xfrm>
          <a:prstGeom prst="rect">
            <a:avLst/>
          </a:prstGeom>
        </p:spPr>
      </p:pic>
      <p:cxnSp>
        <p:nvCxnSpPr>
          <p:cNvPr id="8" name="7 Conector recto"/>
          <p:cNvCxnSpPr/>
          <p:nvPr userDrawn="1"/>
        </p:nvCxnSpPr>
        <p:spPr>
          <a:xfrm>
            <a:off x="2571726" y="1000108"/>
            <a:ext cx="8763061"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 name="Rectangle 1"/>
          <p:cNvSpPr>
            <a:spLocks noChangeArrowheads="1"/>
          </p:cNvSpPr>
          <p:nvPr userDrawn="1"/>
        </p:nvSpPr>
        <p:spPr bwMode="auto">
          <a:xfrm>
            <a:off x="476211" y="6381329"/>
            <a:ext cx="6867928"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700338" algn="ctr"/>
                <a:tab pos="5400675" algn="r"/>
              </a:tabLst>
            </a:pPr>
            <a:r>
              <a:rPr kumimoji="0" lang="es-MX" sz="1200" b="0" i="0" u="none" strike="noStrike" cap="none" normalizeH="0" baseline="0" dirty="0">
                <a:ln>
                  <a:noFill/>
                </a:ln>
                <a:solidFill>
                  <a:schemeClr val="tx2">
                    <a:lumMod val="75000"/>
                  </a:schemeClr>
                </a:solidFill>
                <a:effectLst/>
                <a:latin typeface="Arial" pitchFamily="34" charset="0"/>
              </a:rPr>
              <a:t>Programa Universitario de Estrategias para la Sustentabilidad, UNAM</a:t>
            </a:r>
          </a:p>
        </p:txBody>
      </p:sp>
      <p:cxnSp>
        <p:nvCxnSpPr>
          <p:cNvPr id="10" name="9 Conector recto"/>
          <p:cNvCxnSpPr/>
          <p:nvPr userDrawn="1"/>
        </p:nvCxnSpPr>
        <p:spPr>
          <a:xfrm>
            <a:off x="476211" y="6286520"/>
            <a:ext cx="6572296"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99431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Content">
    <p:spTree>
      <p:nvGrpSpPr>
        <p:cNvPr id="1" name=""/>
        <p:cNvGrpSpPr/>
        <p:nvPr/>
      </p:nvGrpSpPr>
      <p:grpSpPr>
        <a:xfrm>
          <a:off x="0" y="0"/>
          <a:ext cx="0" cy="0"/>
          <a:chOff x="0" y="0"/>
          <a:chExt cx="0" cy="0"/>
        </a:xfrm>
      </p:grpSpPr>
      <p:sp>
        <p:nvSpPr>
          <p:cNvPr id="159" name="PlaceHolder 1"/>
          <p:cNvSpPr>
            <a:spLocks noGrp="1"/>
          </p:cNvSpPr>
          <p:nvPr>
            <p:ph type="title"/>
          </p:nvPr>
        </p:nvSpPr>
        <p:spPr>
          <a:xfrm>
            <a:off x="609600" y="273600"/>
            <a:ext cx="10972320" cy="1144800"/>
          </a:xfrm>
          <a:prstGeom prst="rect">
            <a:avLst/>
          </a:prstGeom>
        </p:spPr>
        <p:txBody>
          <a:bodyPr lIns="0" tIns="0" rIns="0" bIns="0" anchor="ctr"/>
          <a:lstStyle/>
          <a:p>
            <a:endParaRPr lang="es-MX" sz="1800" b="0" strike="noStrike" spc="-1">
              <a:solidFill>
                <a:srgbClr val="000000"/>
              </a:solidFill>
              <a:latin typeface="Arial"/>
            </a:endParaRPr>
          </a:p>
        </p:txBody>
      </p:sp>
      <p:sp>
        <p:nvSpPr>
          <p:cNvPr id="160" name="PlaceHolder 2"/>
          <p:cNvSpPr>
            <a:spLocks noGrp="1"/>
          </p:cNvSpPr>
          <p:nvPr>
            <p:ph type="body"/>
          </p:nvPr>
        </p:nvSpPr>
        <p:spPr>
          <a:xfrm>
            <a:off x="609600" y="1604520"/>
            <a:ext cx="10972320" cy="3977280"/>
          </a:xfrm>
          <a:prstGeom prst="rect">
            <a:avLst/>
          </a:prstGeom>
        </p:spPr>
        <p:txBody>
          <a:bodyPr lIns="0" tIns="0" rIns="0" bIns="0">
            <a:normAutofit/>
          </a:bodyPr>
          <a:lstStyle/>
          <a:p>
            <a:endParaRPr lang="es-MX" sz="2800" b="0" strike="noStrike" spc="-1">
              <a:solidFill>
                <a:srgbClr val="000000"/>
              </a:solidFill>
              <a:latin typeface="Arial"/>
            </a:endParaRPr>
          </a:p>
        </p:txBody>
      </p:sp>
    </p:spTree>
    <p:extLst>
      <p:ext uri="{BB962C8B-B14F-4D97-AF65-F5344CB8AC3E}">
        <p14:creationId xmlns:p14="http://schemas.microsoft.com/office/powerpoint/2010/main" val="735706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mparación" type="twoTxTwoObj">
  <p:cSld name="Comparación">
    <p:spTree>
      <p:nvGrpSpPr>
        <p:cNvPr id="1" name="Shape 51"/>
        <p:cNvGrpSpPr/>
        <p:nvPr/>
      </p:nvGrpSpPr>
      <p:grpSpPr>
        <a:xfrm>
          <a:off x="0" y="0"/>
          <a:ext cx="0" cy="0"/>
          <a:chOff x="0" y="0"/>
          <a:chExt cx="0" cy="0"/>
        </a:xfrm>
      </p:grpSpPr>
      <p:sp>
        <p:nvSpPr>
          <p:cNvPr id="52" name="Google Shape;52;p8"/>
          <p:cNvSpPr txBox="1">
            <a:spLocks noGrp="1"/>
          </p:cNvSpPr>
          <p:nvPr>
            <p:ph type="title"/>
          </p:nvPr>
        </p:nvSpPr>
        <p:spPr>
          <a:xfrm>
            <a:off x="839788" y="1365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4400"/>
              <a:buFont typeface="Oswald"/>
              <a:buNone/>
              <a:defRPr b="1">
                <a:solidFill>
                  <a:schemeClr val="dk2"/>
                </a:solidFill>
                <a:latin typeface="Oswald"/>
                <a:ea typeface="Oswald"/>
                <a:cs typeface="Oswald"/>
                <a:sym typeface="Oswa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8"/>
          <p:cNvSpPr txBox="1">
            <a:spLocks noGrp="1"/>
          </p:cNvSpPr>
          <p:nvPr>
            <p:ph type="body" idx="1"/>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8"/>
          <p:cNvSpPr txBox="1">
            <a:spLocks noGrp="1"/>
          </p:cNvSpPr>
          <p:nvPr>
            <p:ph type="body" idx="2"/>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pic>
        <p:nvPicPr>
          <p:cNvPr id="58" name="Google Shape;58;p8" descr="Logo_IIES_UNAM_F_claros.pn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65959" y="77274"/>
            <a:ext cx="844731" cy="1210614"/>
          </a:xfrm>
          <a:prstGeom prst="rect">
            <a:avLst/>
          </a:prstGeom>
          <a:noFill/>
          <a:ln>
            <a:noFill/>
          </a:ln>
        </p:spPr>
      </p:pic>
      <p:pic>
        <p:nvPicPr>
          <p:cNvPr id="59" name="Google Shape;59;p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290221" y="386365"/>
            <a:ext cx="1578468" cy="493271"/>
          </a:xfrm>
          <a:prstGeom prst="rect">
            <a:avLst/>
          </a:prstGeom>
          <a:noFill/>
          <a:ln>
            <a:noFill/>
          </a:ln>
        </p:spPr>
      </p:pic>
    </p:spTree>
    <p:extLst>
      <p:ext uri="{BB962C8B-B14F-4D97-AF65-F5344CB8AC3E}">
        <p14:creationId xmlns:p14="http://schemas.microsoft.com/office/powerpoint/2010/main" val="5073626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71C4031-8A5B-D847-84CF-9496E7A12D09}"/>
              </a:ext>
            </a:extLst>
          </p:cNvPr>
          <p:cNvSpPr>
            <a:spLocks noGrp="1"/>
          </p:cNvSpPr>
          <p:nvPr>
            <p:ph type="title"/>
          </p:nvPr>
        </p:nvSpPr>
        <p:spPr/>
        <p:txBody>
          <a:bodyPr/>
          <a:lstStyle/>
          <a:p>
            <a:r>
              <a:rPr lang="es-MX"/>
              <a:t>Haz clic para modificar el estilo de título del patrón</a:t>
            </a:r>
          </a:p>
        </p:txBody>
      </p:sp>
      <p:sp>
        <p:nvSpPr>
          <p:cNvPr id="3" name="Marcador de contenido 2">
            <a:extLst>
              <a:ext uri="{FF2B5EF4-FFF2-40B4-BE49-F238E27FC236}">
                <a16:creationId xmlns:a16="http://schemas.microsoft.com/office/drawing/2014/main" id="{ADD32F68-DE5F-E74D-8CDD-658FE14268DD}"/>
              </a:ext>
            </a:extLst>
          </p:cNvPr>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contenido 3">
            <a:extLst>
              <a:ext uri="{FF2B5EF4-FFF2-40B4-BE49-F238E27FC236}">
                <a16:creationId xmlns:a16="http://schemas.microsoft.com/office/drawing/2014/main" id="{D54CCCE0-4B1E-2448-B207-D074DCB0C70B}"/>
              </a:ext>
            </a:extLst>
          </p:cNvPr>
          <p:cNvSpPr>
            <a:spLocks noGrp="1"/>
          </p:cNvSpPr>
          <p:nvPr>
            <p:ph sz="half" idx="2"/>
          </p:nvPr>
        </p:nvSpPr>
        <p:spPr>
          <a:xfrm>
            <a:off x="6172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5" name="Marcador de fecha 4">
            <a:extLst>
              <a:ext uri="{FF2B5EF4-FFF2-40B4-BE49-F238E27FC236}">
                <a16:creationId xmlns:a16="http://schemas.microsoft.com/office/drawing/2014/main" id="{71B02927-D32A-DF46-8CAC-7C856DB2ACCB}"/>
              </a:ext>
            </a:extLst>
          </p:cNvPr>
          <p:cNvSpPr>
            <a:spLocks noGrp="1"/>
          </p:cNvSpPr>
          <p:nvPr>
            <p:ph type="dt" sz="half" idx="10"/>
          </p:nvPr>
        </p:nvSpPr>
        <p:spPr/>
        <p:txBody>
          <a:bodyPr/>
          <a:lstStyle/>
          <a:p>
            <a:fld id="{0FB615B9-344B-0842-9049-1F34384FA46D}" type="datetimeFigureOut">
              <a:rPr lang="es-MX" smtClean="0"/>
              <a:t>03/07/22</a:t>
            </a:fld>
            <a:endParaRPr lang="es-MX"/>
          </a:p>
        </p:txBody>
      </p:sp>
      <p:sp>
        <p:nvSpPr>
          <p:cNvPr id="6" name="Marcador de pie de página 5">
            <a:extLst>
              <a:ext uri="{FF2B5EF4-FFF2-40B4-BE49-F238E27FC236}">
                <a16:creationId xmlns:a16="http://schemas.microsoft.com/office/drawing/2014/main" id="{E3314D28-DDD3-DF43-90E6-29BA2E3DBFD6}"/>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D150A777-AE1F-5D42-8914-3F2ADC6BD51B}"/>
              </a:ext>
            </a:extLst>
          </p:cNvPr>
          <p:cNvSpPr>
            <a:spLocks noGrp="1"/>
          </p:cNvSpPr>
          <p:nvPr>
            <p:ph type="sldNum" sz="quarter" idx="12"/>
          </p:nvPr>
        </p:nvSpPr>
        <p:spPr/>
        <p:txBody>
          <a:bodyPr/>
          <a:lstStyle/>
          <a:p>
            <a:fld id="{4924E291-3E44-944C-8280-7536A0CB1953}" type="slidenum">
              <a:rPr lang="es-MX" smtClean="0"/>
              <a:t>‹Nº›</a:t>
            </a:fld>
            <a:endParaRPr lang="es-MX"/>
          </a:p>
        </p:txBody>
      </p:sp>
    </p:spTree>
    <p:extLst>
      <p:ext uri="{BB962C8B-B14F-4D97-AF65-F5344CB8AC3E}">
        <p14:creationId xmlns:p14="http://schemas.microsoft.com/office/powerpoint/2010/main" val="3524953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Alt.">
    <p:spTree>
      <p:nvGrpSpPr>
        <p:cNvPr id="1" name=""/>
        <p:cNvGrpSpPr/>
        <p:nvPr/>
      </p:nvGrpSpPr>
      <p:grpSpPr>
        <a:xfrm>
          <a:off x="0" y="0"/>
          <a:ext cx="0" cy="0"/>
          <a:chOff x="0" y="0"/>
          <a:chExt cx="0" cy="0"/>
        </a:xfrm>
      </p:grpSpPr>
      <p:sp>
        <p:nvSpPr>
          <p:cNvPr id="7" name="Rectangle 6"/>
          <p:cNvSpPr/>
          <p:nvPr/>
        </p:nvSpPr>
        <p:spPr>
          <a:xfrm>
            <a:off x="10889129" y="282574"/>
            <a:ext cx="9144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2" name="Title 1"/>
          <p:cNvSpPr>
            <a:spLocks noGrp="1"/>
          </p:cNvSpPr>
          <p:nvPr>
            <p:ph type="title"/>
          </p:nvPr>
        </p:nvSpPr>
        <p:spPr>
          <a:xfrm>
            <a:off x="664633" y="134471"/>
            <a:ext cx="10075084" cy="995082"/>
          </a:xfrm>
        </p:spPr>
        <p:txBody>
          <a:bodyPr anchor="b" anchorCtr="0"/>
          <a:lstStyle/>
          <a:p>
            <a:r>
              <a:rPr lang="es-ES_tradnl"/>
              <a:t>Click to edit Master title style</a:t>
            </a:r>
            <a:endParaRPr/>
          </a:p>
        </p:txBody>
      </p:sp>
      <p:sp>
        <p:nvSpPr>
          <p:cNvPr id="3" name="Content Placeholder 2"/>
          <p:cNvSpPr>
            <a:spLocks noGrp="1"/>
          </p:cNvSpPr>
          <p:nvPr>
            <p:ph idx="1"/>
          </p:nvPr>
        </p:nvSpPr>
        <p:spPr/>
        <p:txBody>
          <a:bodyPr/>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a:p>
        </p:txBody>
      </p:sp>
      <p:sp>
        <p:nvSpPr>
          <p:cNvPr id="4" name="Date Placeholder 3"/>
          <p:cNvSpPr>
            <a:spLocks noGrp="1"/>
          </p:cNvSpPr>
          <p:nvPr>
            <p:ph type="dt" sz="half" idx="10"/>
          </p:nvPr>
        </p:nvSpPr>
        <p:spPr/>
        <p:txBody>
          <a:bodyPr/>
          <a:lstStyle/>
          <a:p>
            <a:fld id="{4C435A5D-5830-9243-A4C3-739B8EDFF669}" type="datetime1">
              <a:rPr lang="es-MX" smtClean="0"/>
              <a:t>03/07/22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3C8150-8499-AC41-959B-C21AE78BDA35}" type="slidenum">
              <a:rPr lang="en-US" smtClean="0"/>
              <a:pPr/>
              <a:t>‹Nº›</a:t>
            </a:fld>
            <a:endParaRPr lang="en-US"/>
          </a:p>
        </p:txBody>
      </p:sp>
      <p:sp>
        <p:nvSpPr>
          <p:cNvPr id="9" name="TextBox 8"/>
          <p:cNvSpPr txBox="1"/>
          <p:nvPr/>
        </p:nvSpPr>
        <p:spPr>
          <a:xfrm>
            <a:off x="297581" y="228600"/>
            <a:ext cx="34787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10" name="Text Placeholder 3"/>
          <p:cNvSpPr>
            <a:spLocks noGrp="1"/>
          </p:cNvSpPr>
          <p:nvPr>
            <p:ph type="body" sz="half" idx="2"/>
          </p:nvPr>
        </p:nvSpPr>
        <p:spPr>
          <a:xfrm>
            <a:off x="664691" y="1129553"/>
            <a:ext cx="10078613" cy="774700"/>
          </a:xfrm>
        </p:spPr>
        <p:txBody>
          <a:bodyPr vert="horz" lIns="91440" tIns="45720" rIns="91440" bIns="45720" rtlCol="0" anchor="t" anchorCtr="0">
            <a:noAutofit/>
          </a:bodyPr>
          <a:lstStyle>
            <a:lvl1pPr marL="0" indent="0">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s-ES_tradnl"/>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with 2 Pictures">
    <p:spTree>
      <p:nvGrpSpPr>
        <p:cNvPr id="1" name=""/>
        <p:cNvGrpSpPr/>
        <p:nvPr/>
      </p:nvGrpSpPr>
      <p:grpSpPr>
        <a:xfrm>
          <a:off x="0" y="0"/>
          <a:ext cx="0" cy="0"/>
          <a:chOff x="0" y="0"/>
          <a:chExt cx="0" cy="0"/>
        </a:xfrm>
      </p:grpSpPr>
      <p:sp>
        <p:nvSpPr>
          <p:cNvPr id="2" name="Title 1"/>
          <p:cNvSpPr>
            <a:spLocks noGrp="1"/>
          </p:cNvSpPr>
          <p:nvPr>
            <p:ph type="ctrTitle"/>
          </p:nvPr>
        </p:nvSpPr>
        <p:spPr>
          <a:xfrm>
            <a:off x="6400800" y="4624668"/>
            <a:ext cx="5384800" cy="933450"/>
          </a:xfrm>
        </p:spPr>
        <p:txBody>
          <a:bodyPr>
            <a:normAutofit/>
          </a:bodyPr>
          <a:lstStyle>
            <a:lvl1pPr>
              <a:defRPr sz="2800"/>
            </a:lvl1pPr>
          </a:lstStyle>
          <a:p>
            <a:r>
              <a:rPr lang="es-ES_tradnl"/>
              <a:t>Click to edit Master title style</a:t>
            </a:r>
            <a:endParaRPr/>
          </a:p>
        </p:txBody>
      </p:sp>
      <p:sp>
        <p:nvSpPr>
          <p:cNvPr id="3" name="Subtitle 2"/>
          <p:cNvSpPr>
            <a:spLocks noGrp="1"/>
          </p:cNvSpPr>
          <p:nvPr>
            <p:ph type="subTitle" idx="1"/>
          </p:nvPr>
        </p:nvSpPr>
        <p:spPr>
          <a:xfrm>
            <a:off x="6400800" y="5562600"/>
            <a:ext cx="53848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a:t>Click to edit Master subtitle style</a:t>
            </a:r>
            <a:endParaRPr/>
          </a:p>
        </p:txBody>
      </p:sp>
      <p:sp>
        <p:nvSpPr>
          <p:cNvPr id="4" name="Date Placeholder 3"/>
          <p:cNvSpPr>
            <a:spLocks noGrp="1"/>
          </p:cNvSpPr>
          <p:nvPr>
            <p:ph type="dt" sz="half" idx="10"/>
          </p:nvPr>
        </p:nvSpPr>
        <p:spPr>
          <a:xfrm>
            <a:off x="6400801" y="6425641"/>
            <a:ext cx="1643529" cy="365125"/>
          </a:xfrm>
        </p:spPr>
        <p:txBody>
          <a:bodyPr/>
          <a:lstStyle>
            <a:lvl1pPr algn="l">
              <a:defRPr/>
            </a:lvl1pPr>
          </a:lstStyle>
          <a:p>
            <a:fld id="{86DDAB49-1A34-B54E-8B24-ADB87A0292D2}" type="datetime1">
              <a:rPr lang="es-MX" smtClean="0"/>
              <a:t>03/07/22</a:t>
            </a:fld>
            <a:endParaRPr lang="en-US"/>
          </a:p>
        </p:txBody>
      </p:sp>
      <p:sp>
        <p:nvSpPr>
          <p:cNvPr id="5" name="Footer Placeholder 4"/>
          <p:cNvSpPr>
            <a:spLocks noGrp="1"/>
          </p:cNvSpPr>
          <p:nvPr>
            <p:ph type="ftr" sz="quarter" idx="11"/>
          </p:nvPr>
        </p:nvSpPr>
        <p:spPr>
          <a:xfrm>
            <a:off x="8414871" y="6425641"/>
            <a:ext cx="3490259" cy="365125"/>
          </a:xfrm>
        </p:spPr>
        <p:txBody>
          <a:bodyPr/>
          <a:lstStyle>
            <a:lvl1pPr algn="r">
              <a:defRPr/>
            </a:lvl1pPr>
          </a:lstStyle>
          <a:p>
            <a:endParaRPr lang="en-US"/>
          </a:p>
        </p:txBody>
      </p:sp>
      <p:sp>
        <p:nvSpPr>
          <p:cNvPr id="7" name="Rectangle 6"/>
          <p:cNvSpPr/>
          <p:nvPr/>
        </p:nvSpPr>
        <p:spPr>
          <a:xfrm>
            <a:off x="376767" y="228600"/>
            <a:ext cx="5647267" cy="4187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8" name="Rectangle 7"/>
          <p:cNvSpPr/>
          <p:nvPr/>
        </p:nvSpPr>
        <p:spPr>
          <a:xfrm>
            <a:off x="9069917" y="228600"/>
            <a:ext cx="27432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10" name="Rectangle 9"/>
          <p:cNvSpPr/>
          <p:nvPr/>
        </p:nvSpPr>
        <p:spPr>
          <a:xfrm>
            <a:off x="6165851" y="2377440"/>
            <a:ext cx="27432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13" name="Picture Placeholder 12"/>
          <p:cNvSpPr>
            <a:spLocks noGrp="1"/>
          </p:cNvSpPr>
          <p:nvPr>
            <p:ph type="pic" sz="quarter" idx="12"/>
          </p:nvPr>
        </p:nvSpPr>
        <p:spPr>
          <a:xfrm>
            <a:off x="6165851" y="228600"/>
            <a:ext cx="2743200" cy="2039112"/>
          </a:xfrm>
        </p:spPr>
        <p:txBody>
          <a:bodyPr/>
          <a:lstStyle>
            <a:lvl1pPr>
              <a:buNone/>
              <a:defRPr/>
            </a:lvl1pPr>
          </a:lstStyle>
          <a:p>
            <a:r>
              <a:rPr lang="es-ES_tradnl"/>
              <a:t>Click icon to add picture</a:t>
            </a:r>
            <a:endParaRPr/>
          </a:p>
        </p:txBody>
      </p:sp>
      <p:sp>
        <p:nvSpPr>
          <p:cNvPr id="14" name="Picture Placeholder 12"/>
          <p:cNvSpPr>
            <a:spLocks noGrp="1"/>
          </p:cNvSpPr>
          <p:nvPr>
            <p:ph type="pic" sz="quarter" idx="13"/>
          </p:nvPr>
        </p:nvSpPr>
        <p:spPr>
          <a:xfrm>
            <a:off x="9069917" y="2377440"/>
            <a:ext cx="2743200" cy="2039112"/>
          </a:xfrm>
        </p:spPr>
        <p:txBody>
          <a:bodyPr/>
          <a:lstStyle>
            <a:lvl1pPr>
              <a:buNone/>
              <a:defRPr/>
            </a:lvl1pPr>
          </a:lstStyle>
          <a:p>
            <a:r>
              <a:rPr lang="es-ES_tradnl"/>
              <a:t>Click icon to add picture</a:t>
            </a:r>
            <a:endParaRPr/>
          </a:p>
        </p:txBody>
      </p:sp>
      <p:sp>
        <p:nvSpPr>
          <p:cNvPr id="16" name="Text Placeholder 3"/>
          <p:cNvSpPr>
            <a:spLocks noGrp="1"/>
          </p:cNvSpPr>
          <p:nvPr>
            <p:ph type="body" sz="half" idx="2"/>
          </p:nvPr>
        </p:nvSpPr>
        <p:spPr>
          <a:xfrm>
            <a:off x="1143000" y="1779495"/>
            <a:ext cx="4114800" cy="2040905"/>
          </a:xfrm>
        </p:spPr>
        <p:txBody>
          <a:bodyPr lIns="45720" tIns="45720" rIns="45720" anchor="t">
            <a:noAutofit/>
          </a:bodyPr>
          <a:lstStyle>
            <a:lvl1pPr marL="0" indent="0" algn="ctr">
              <a:buNone/>
              <a:defRPr sz="4600">
                <a:solidFill>
                  <a:schemeClr val="bg1"/>
                </a:solidFill>
              </a:defRPr>
            </a:lvl1pPr>
            <a:lvl2pPr>
              <a:defRPr sz="1200"/>
            </a:lvl2pPr>
            <a:lvl3pPr>
              <a:defRPr sz="1000"/>
            </a:lvl3pPr>
            <a:lvl4pPr>
              <a:defRPr sz="900"/>
            </a:lvl4pPr>
            <a:lvl5pPr>
              <a:defRPr sz="900"/>
            </a:lvl5pPr>
          </a:lstStyle>
          <a:p>
            <a:pPr lvl="0" eaLnBrk="1" latinLnBrk="0" hangingPunct="1"/>
            <a:r>
              <a:rPr kumimoji="0" lang="es-ES_tradnl"/>
              <a:t>Click to edit Master text styles</a:t>
            </a:r>
          </a:p>
        </p:txBody>
      </p:sp>
      <p:sp>
        <p:nvSpPr>
          <p:cNvPr id="15" name="TextBox 14"/>
          <p:cNvSpPr txBox="1"/>
          <p:nvPr/>
        </p:nvSpPr>
        <p:spPr>
          <a:xfrm>
            <a:off x="566522" y="174813"/>
            <a:ext cx="55107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878543" y="228600"/>
            <a:ext cx="10934573"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2" name="Title 1"/>
          <p:cNvSpPr>
            <a:spLocks noGrp="1"/>
          </p:cNvSpPr>
          <p:nvPr>
            <p:ph type="title"/>
          </p:nvPr>
        </p:nvSpPr>
        <p:spPr>
          <a:xfrm>
            <a:off x="3048000" y="3124201"/>
            <a:ext cx="7518400" cy="1362075"/>
          </a:xfrm>
        </p:spPr>
        <p:txBody>
          <a:bodyPr anchor="b" anchorCtr="0">
            <a:normAutofit/>
          </a:bodyPr>
          <a:lstStyle>
            <a:lvl1pPr algn="l">
              <a:defRPr sz="3200" b="0" cap="none" baseline="0">
                <a:solidFill>
                  <a:schemeClr val="bg1"/>
                </a:solidFill>
              </a:defRPr>
            </a:lvl1pPr>
          </a:lstStyle>
          <a:p>
            <a:r>
              <a:rPr lang="es-ES_tradnl"/>
              <a:t>Click to edit Master title style</a:t>
            </a:r>
            <a:endParaRPr/>
          </a:p>
        </p:txBody>
      </p:sp>
      <p:sp>
        <p:nvSpPr>
          <p:cNvPr id="3" name="Text Placeholder 2"/>
          <p:cNvSpPr>
            <a:spLocks noGrp="1"/>
          </p:cNvSpPr>
          <p:nvPr>
            <p:ph type="body" idx="1"/>
          </p:nvPr>
        </p:nvSpPr>
        <p:spPr>
          <a:xfrm>
            <a:off x="3048000" y="4495801"/>
            <a:ext cx="7518400" cy="1500187"/>
          </a:xfrm>
        </p:spPr>
        <p:txBody>
          <a:bodyPr anchor="t" anchorCtr="0">
            <a:normAutofit/>
          </a:bodyPr>
          <a:lstStyle>
            <a:lvl1pPr marL="0" indent="0">
              <a:spcBef>
                <a:spcPts val="300"/>
              </a:spcBef>
              <a:buNone/>
              <a:defRPr sz="14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a:t>Click to edit Master text styles</a:t>
            </a:r>
          </a:p>
        </p:txBody>
      </p:sp>
      <p:sp>
        <p:nvSpPr>
          <p:cNvPr id="4" name="Date Placeholder 3"/>
          <p:cNvSpPr>
            <a:spLocks noGrp="1"/>
          </p:cNvSpPr>
          <p:nvPr>
            <p:ph type="dt" sz="half" idx="10"/>
          </p:nvPr>
        </p:nvSpPr>
        <p:spPr>
          <a:xfrm>
            <a:off x="878541" y="6248775"/>
            <a:ext cx="1966259" cy="365125"/>
          </a:xfrm>
        </p:spPr>
        <p:txBody>
          <a:bodyPr/>
          <a:lstStyle>
            <a:lvl1pPr algn="l">
              <a:defRPr>
                <a:solidFill>
                  <a:schemeClr val="bg1"/>
                </a:solidFill>
              </a:defRPr>
            </a:lvl1pPr>
          </a:lstStyle>
          <a:p>
            <a:fld id="{0681397E-643F-A84D-8FBB-39D8B418CA3D}" type="datetime1">
              <a:rPr lang="es-MX" smtClean="0"/>
              <a:t>03/07/22</a:t>
            </a:fld>
            <a:endParaRPr lang="en-US"/>
          </a:p>
        </p:txBody>
      </p:sp>
      <p:sp>
        <p:nvSpPr>
          <p:cNvPr id="5" name="Footer Placeholder 4"/>
          <p:cNvSpPr>
            <a:spLocks noGrp="1"/>
          </p:cNvSpPr>
          <p:nvPr>
            <p:ph type="ftr" sz="quarter" idx="11"/>
          </p:nvPr>
        </p:nvSpPr>
        <p:spPr>
          <a:xfrm>
            <a:off x="3048000" y="6248775"/>
            <a:ext cx="7518400" cy="365125"/>
          </a:xfrm>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a:xfrm>
            <a:off x="11074400" y="6248775"/>
            <a:ext cx="738717" cy="365125"/>
          </a:xfrm>
        </p:spPr>
        <p:txBody>
          <a:bodyPr/>
          <a:lstStyle/>
          <a:p>
            <a:fld id="{863C8150-8499-AC41-959B-C21AE78BDA35}" type="slidenum">
              <a:rPr lang="en-US" smtClean="0"/>
              <a:pPr/>
              <a:t>‹Nº›</a:t>
            </a:fld>
            <a:endParaRPr lang="en-US"/>
          </a:p>
        </p:txBody>
      </p:sp>
      <p:sp>
        <p:nvSpPr>
          <p:cNvPr id="8" name="TextBox 7"/>
          <p:cNvSpPr txBox="1"/>
          <p:nvPr/>
        </p:nvSpPr>
        <p:spPr>
          <a:xfrm>
            <a:off x="2671483" y="3110755"/>
            <a:ext cx="347879" cy="615553"/>
          </a:xfrm>
          <a:prstGeom prst="rect">
            <a:avLst/>
          </a:prstGeom>
          <a:noFill/>
        </p:spPr>
        <p:txBody>
          <a:bodyPr wrap="square" lIns="0" tIns="0" rIns="0" bIns="0" rtlCol="0">
            <a:spAutoFit/>
          </a:bodyPr>
          <a:lstStyle/>
          <a:p>
            <a:r>
              <a:rPr sz="4000" b="1">
                <a:solidFill>
                  <a:schemeClr val="accent1">
                    <a:lumMod val="60000"/>
                    <a:lumOff val="40000"/>
                  </a:schemeClr>
                </a:solidFill>
              </a:rPr>
              <a:t>+</a:t>
            </a:r>
          </a:p>
        </p:txBody>
      </p:sp>
      <p:sp>
        <p:nvSpPr>
          <p:cNvPr id="9" name="Rectangle 8"/>
          <p:cNvSpPr/>
          <p:nvPr/>
        </p:nvSpPr>
        <p:spPr>
          <a:xfrm>
            <a:off x="381001" y="228600"/>
            <a:ext cx="283633" cy="63452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1" name="Rectangle 10"/>
          <p:cNvSpPr/>
          <p:nvPr/>
        </p:nvSpPr>
        <p:spPr>
          <a:xfrm>
            <a:off x="10947401" y="282574"/>
            <a:ext cx="856129"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12" name="Rectangle 11"/>
          <p:cNvSpPr/>
          <p:nvPr/>
        </p:nvSpPr>
        <p:spPr>
          <a:xfrm>
            <a:off x="10757647" y="282574"/>
            <a:ext cx="12192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10" name="TextBox 9"/>
          <p:cNvSpPr txBox="1"/>
          <p:nvPr/>
        </p:nvSpPr>
        <p:spPr>
          <a:xfrm>
            <a:off x="297581" y="228600"/>
            <a:ext cx="34787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s-ES_tradnl"/>
              <a:t>Click to edit Master title style</a:t>
            </a:r>
            <a:endParaRPr/>
          </a:p>
        </p:txBody>
      </p:sp>
      <p:sp>
        <p:nvSpPr>
          <p:cNvPr id="3" name="Content Placeholder 2"/>
          <p:cNvSpPr>
            <a:spLocks noGrp="1"/>
          </p:cNvSpPr>
          <p:nvPr>
            <p:ph sz="half" idx="1"/>
          </p:nvPr>
        </p:nvSpPr>
        <p:spPr>
          <a:xfrm>
            <a:off x="664691" y="1985963"/>
            <a:ext cx="48768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a:p>
        </p:txBody>
      </p:sp>
      <p:sp>
        <p:nvSpPr>
          <p:cNvPr id="4" name="Content Placeholder 3"/>
          <p:cNvSpPr>
            <a:spLocks noGrp="1"/>
          </p:cNvSpPr>
          <p:nvPr>
            <p:ph sz="half" idx="2"/>
          </p:nvPr>
        </p:nvSpPr>
        <p:spPr>
          <a:xfrm>
            <a:off x="5866504" y="1985963"/>
            <a:ext cx="48768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a:p>
        </p:txBody>
      </p:sp>
      <p:sp>
        <p:nvSpPr>
          <p:cNvPr id="5" name="Date Placeholder 4"/>
          <p:cNvSpPr>
            <a:spLocks noGrp="1"/>
          </p:cNvSpPr>
          <p:nvPr>
            <p:ph type="dt" sz="half" idx="10"/>
          </p:nvPr>
        </p:nvSpPr>
        <p:spPr/>
        <p:txBody>
          <a:bodyPr/>
          <a:lstStyle/>
          <a:p>
            <a:fld id="{0474B502-87A0-EB43-9ED6-1790ACAA6187}" type="datetime1">
              <a:rPr lang="es-MX" smtClean="0"/>
              <a:t>03/07/22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3C8150-8499-AC41-959B-C21AE78BDA35}"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Rectangle 9"/>
          <p:cNvSpPr/>
          <p:nvPr/>
        </p:nvSpPr>
        <p:spPr>
          <a:xfrm>
            <a:off x="10889129" y="282574"/>
            <a:ext cx="9144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12" name="TextBox 11"/>
          <p:cNvSpPr txBox="1"/>
          <p:nvPr/>
        </p:nvSpPr>
        <p:spPr>
          <a:xfrm>
            <a:off x="297581" y="228600"/>
            <a:ext cx="34787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lvl1pPr>
              <a:defRPr/>
            </a:lvl1pPr>
          </a:lstStyle>
          <a:p>
            <a:r>
              <a:rPr lang="es-ES_tradnl"/>
              <a:t>Click to edit Master title style</a:t>
            </a:r>
            <a:endParaRPr/>
          </a:p>
        </p:txBody>
      </p:sp>
      <p:sp>
        <p:nvSpPr>
          <p:cNvPr id="4" name="Content Placeholder 3"/>
          <p:cNvSpPr>
            <a:spLocks noGrp="1"/>
          </p:cNvSpPr>
          <p:nvPr>
            <p:ph sz="half" idx="2"/>
          </p:nvPr>
        </p:nvSpPr>
        <p:spPr>
          <a:xfrm>
            <a:off x="663388" y="2447366"/>
            <a:ext cx="48768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a:p>
        </p:txBody>
      </p:sp>
      <p:sp>
        <p:nvSpPr>
          <p:cNvPr id="6" name="Content Placeholder 5"/>
          <p:cNvSpPr>
            <a:spLocks noGrp="1"/>
          </p:cNvSpPr>
          <p:nvPr>
            <p:ph sz="quarter" idx="4"/>
          </p:nvPr>
        </p:nvSpPr>
        <p:spPr>
          <a:xfrm>
            <a:off x="5866504" y="2447366"/>
            <a:ext cx="48768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a:p>
        </p:txBody>
      </p:sp>
      <p:sp>
        <p:nvSpPr>
          <p:cNvPr id="7" name="Date Placeholder 6"/>
          <p:cNvSpPr>
            <a:spLocks noGrp="1"/>
          </p:cNvSpPr>
          <p:nvPr>
            <p:ph type="dt" sz="half" idx="10"/>
          </p:nvPr>
        </p:nvSpPr>
        <p:spPr/>
        <p:txBody>
          <a:bodyPr/>
          <a:lstStyle/>
          <a:p>
            <a:fld id="{906EDCEE-5FB6-F54A-ADE3-FB40639EDCF1}" type="datetime1">
              <a:rPr lang="es-MX" smtClean="0"/>
              <a:t>03/07/22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63C8150-8499-AC41-959B-C21AE78BDA35}" type="slidenum">
              <a:rPr lang="en-US" smtClean="0"/>
              <a:pPr/>
              <a:t>‹Nº›</a:t>
            </a:fld>
            <a:endParaRPr lang="en-US"/>
          </a:p>
        </p:txBody>
      </p:sp>
      <p:sp>
        <p:nvSpPr>
          <p:cNvPr id="3" name="Text Placeholder 2"/>
          <p:cNvSpPr>
            <a:spLocks noGrp="1"/>
          </p:cNvSpPr>
          <p:nvPr>
            <p:ph type="body" idx="1"/>
          </p:nvPr>
        </p:nvSpPr>
        <p:spPr>
          <a:xfrm>
            <a:off x="663388" y="2070848"/>
            <a:ext cx="4876800" cy="322729"/>
          </a:xfrm>
          <a:prstGeom prst="rect">
            <a:avLst/>
          </a:prstGeom>
          <a:solidFill>
            <a:schemeClr val="accent3"/>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Click to edit Master text styles</a:t>
            </a:r>
          </a:p>
        </p:txBody>
      </p:sp>
      <p:sp>
        <p:nvSpPr>
          <p:cNvPr id="5" name="Text Placeholder 4"/>
          <p:cNvSpPr>
            <a:spLocks noGrp="1"/>
          </p:cNvSpPr>
          <p:nvPr>
            <p:ph type="body" sz="quarter" idx="3"/>
          </p:nvPr>
        </p:nvSpPr>
        <p:spPr>
          <a:xfrm>
            <a:off x="5866504" y="2070848"/>
            <a:ext cx="4876800" cy="322729"/>
          </a:xfrm>
          <a:prstGeom prst="rect">
            <a:avLst/>
          </a:prstGeom>
          <a:solidFill>
            <a:schemeClr val="accent3">
              <a:lumMod val="60000"/>
              <a:lumOff val="40000"/>
            </a:schemeClr>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Click to 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10" name="TextBox 9"/>
          <p:cNvSpPr txBox="1"/>
          <p:nvPr/>
        </p:nvSpPr>
        <p:spPr>
          <a:xfrm>
            <a:off x="297581" y="228600"/>
            <a:ext cx="34787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s-ES_tradnl"/>
              <a:t>Click to edit Master title style</a:t>
            </a:r>
            <a:endParaRPr/>
          </a:p>
        </p:txBody>
      </p:sp>
      <p:sp>
        <p:nvSpPr>
          <p:cNvPr id="3" name="Content Placeholder 2"/>
          <p:cNvSpPr>
            <a:spLocks noGrp="1"/>
          </p:cNvSpPr>
          <p:nvPr>
            <p:ph sz="half" idx="1"/>
          </p:nvPr>
        </p:nvSpPr>
        <p:spPr>
          <a:xfrm>
            <a:off x="664690" y="1985963"/>
            <a:ext cx="10092209"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a:p>
        </p:txBody>
      </p:sp>
      <p:sp>
        <p:nvSpPr>
          <p:cNvPr id="5" name="Date Placeholder 4"/>
          <p:cNvSpPr>
            <a:spLocks noGrp="1"/>
          </p:cNvSpPr>
          <p:nvPr>
            <p:ph type="dt" sz="half" idx="10"/>
          </p:nvPr>
        </p:nvSpPr>
        <p:spPr/>
        <p:txBody>
          <a:bodyPr/>
          <a:lstStyle/>
          <a:p>
            <a:fld id="{FF51996D-2D96-3446-B989-D82A263EAC8E}" type="datetime1">
              <a:rPr lang="es-MX" smtClean="0"/>
              <a:t>03/07/22</a:t>
            </a:fld>
            <a:endParaRPr lang="en-US"/>
          </a:p>
        </p:txBody>
      </p:sp>
      <p:sp>
        <p:nvSpPr>
          <p:cNvPr id="6" name="Footer Placeholder 5"/>
          <p:cNvSpPr>
            <a:spLocks noGrp="1"/>
          </p:cNvSpPr>
          <p:nvPr>
            <p:ph type="ftr" sz="quarter" idx="11"/>
          </p:nvPr>
        </p:nvSpPr>
        <p:spPr/>
        <p:txBody>
          <a:bodyPr/>
          <a:lstStyle/>
          <a:p>
            <a:endParaRPr lang="en-US"/>
          </a:p>
        </p:txBody>
      </p:sp>
      <p:sp>
        <p:nvSpPr>
          <p:cNvPr id="13" name="Content Placeholder 2"/>
          <p:cNvSpPr>
            <a:spLocks noGrp="1"/>
          </p:cNvSpPr>
          <p:nvPr>
            <p:ph sz="half" idx="14"/>
          </p:nvPr>
        </p:nvSpPr>
        <p:spPr>
          <a:xfrm>
            <a:off x="664690" y="4164965"/>
            <a:ext cx="10092209"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a:p>
        </p:txBody>
      </p:sp>
      <p:sp>
        <p:nvSpPr>
          <p:cNvPr id="14" name="Rectangle 13"/>
          <p:cNvSpPr/>
          <p:nvPr/>
        </p:nvSpPr>
        <p:spPr>
          <a:xfrm>
            <a:off x="10889129" y="282574"/>
            <a:ext cx="9144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15" name="Slide Number Placeholder 6"/>
          <p:cNvSpPr>
            <a:spLocks noGrp="1"/>
          </p:cNvSpPr>
          <p:nvPr>
            <p:ph type="sldNum" sz="quarter" idx="12"/>
          </p:nvPr>
        </p:nvSpPr>
        <p:spPr>
          <a:xfrm>
            <a:off x="11074400" y="242235"/>
            <a:ext cx="738717" cy="365125"/>
          </a:xfrm>
        </p:spPr>
        <p:txBody>
          <a:bodyPr/>
          <a:lstStyle/>
          <a:p>
            <a:fld id="{863C8150-8499-AC41-959B-C21AE78BDA35}"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8" name="Rectangle 7"/>
          <p:cNvSpPr/>
          <p:nvPr/>
        </p:nvSpPr>
        <p:spPr>
          <a:xfrm>
            <a:off x="10889129" y="282574"/>
            <a:ext cx="9144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10" name="TextBox 9"/>
          <p:cNvSpPr txBox="1"/>
          <p:nvPr/>
        </p:nvSpPr>
        <p:spPr>
          <a:xfrm>
            <a:off x="297581" y="228600"/>
            <a:ext cx="34787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s-ES_tradnl"/>
              <a:t>Click to edit Master title style</a:t>
            </a:r>
            <a:endParaRPr/>
          </a:p>
        </p:txBody>
      </p:sp>
      <p:sp>
        <p:nvSpPr>
          <p:cNvPr id="3" name="Content Placeholder 2"/>
          <p:cNvSpPr>
            <a:spLocks noGrp="1"/>
          </p:cNvSpPr>
          <p:nvPr>
            <p:ph sz="half" idx="1"/>
          </p:nvPr>
        </p:nvSpPr>
        <p:spPr>
          <a:xfrm>
            <a:off x="5880100" y="1985963"/>
            <a:ext cx="48768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a:p>
        </p:txBody>
      </p:sp>
      <p:sp>
        <p:nvSpPr>
          <p:cNvPr id="5" name="Date Placeholder 4"/>
          <p:cNvSpPr>
            <a:spLocks noGrp="1"/>
          </p:cNvSpPr>
          <p:nvPr>
            <p:ph type="dt" sz="half" idx="10"/>
          </p:nvPr>
        </p:nvSpPr>
        <p:spPr/>
        <p:txBody>
          <a:bodyPr/>
          <a:lstStyle/>
          <a:p>
            <a:fld id="{C47463AB-715C-4F4D-A635-56CCA6A541DD}" type="datetime1">
              <a:rPr lang="es-MX" smtClean="0"/>
              <a:t>03/07/22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3C8150-8499-AC41-959B-C21AE78BDA35}" type="slidenum">
              <a:rPr lang="en-US" smtClean="0"/>
              <a:pPr/>
              <a:t>‹Nº›</a:t>
            </a:fld>
            <a:endParaRPr lang="en-US"/>
          </a:p>
        </p:txBody>
      </p:sp>
      <p:sp>
        <p:nvSpPr>
          <p:cNvPr id="11" name="Content Placeholder 2"/>
          <p:cNvSpPr>
            <a:spLocks noGrp="1"/>
          </p:cNvSpPr>
          <p:nvPr>
            <p:ph sz="half" idx="15"/>
          </p:nvPr>
        </p:nvSpPr>
        <p:spPr>
          <a:xfrm>
            <a:off x="664691" y="1985963"/>
            <a:ext cx="48768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a:p>
        </p:txBody>
      </p:sp>
      <p:sp>
        <p:nvSpPr>
          <p:cNvPr id="13" name="Content Placeholder 2"/>
          <p:cNvSpPr>
            <a:spLocks noGrp="1"/>
          </p:cNvSpPr>
          <p:nvPr>
            <p:ph sz="half" idx="16"/>
          </p:nvPr>
        </p:nvSpPr>
        <p:spPr>
          <a:xfrm>
            <a:off x="5880100" y="4169664"/>
            <a:ext cx="48768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64633" y="484094"/>
            <a:ext cx="10075084" cy="1116106"/>
          </a:xfrm>
          <a:prstGeom prst="rect">
            <a:avLst/>
          </a:prstGeom>
        </p:spPr>
        <p:txBody>
          <a:bodyPr vert="horz" lIns="91440" tIns="45720" rIns="91440" bIns="45720" rtlCol="0" anchor="t" anchorCtr="0">
            <a:noAutofit/>
          </a:bodyPr>
          <a:lstStyle/>
          <a:p>
            <a:r>
              <a:rPr lang="es-ES_tradnl"/>
              <a:t>Click to edit Master title style</a:t>
            </a:r>
            <a:endParaRPr/>
          </a:p>
        </p:txBody>
      </p:sp>
      <p:sp>
        <p:nvSpPr>
          <p:cNvPr id="3" name="Text Placeholder 2"/>
          <p:cNvSpPr>
            <a:spLocks noGrp="1"/>
          </p:cNvSpPr>
          <p:nvPr>
            <p:ph type="body" idx="1"/>
          </p:nvPr>
        </p:nvSpPr>
        <p:spPr>
          <a:xfrm>
            <a:off x="664633" y="1981201"/>
            <a:ext cx="10075084" cy="4144963"/>
          </a:xfrm>
          <a:prstGeom prst="rect">
            <a:avLst/>
          </a:prstGeom>
        </p:spPr>
        <p:txBody>
          <a:bodyPr vert="horz" lIns="91440" tIns="45720" rIns="91440" bIns="45720" rtlCol="0">
            <a:normAutofit/>
          </a:bodyPr>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a:p>
        </p:txBody>
      </p:sp>
      <p:sp>
        <p:nvSpPr>
          <p:cNvPr id="4" name="Date Placeholder 3"/>
          <p:cNvSpPr>
            <a:spLocks noGrp="1"/>
          </p:cNvSpPr>
          <p:nvPr>
            <p:ph type="dt" sz="half" idx="2"/>
          </p:nvPr>
        </p:nvSpPr>
        <p:spPr>
          <a:xfrm>
            <a:off x="9060329" y="6423586"/>
            <a:ext cx="2844800" cy="365125"/>
          </a:xfrm>
          <a:prstGeom prst="rect">
            <a:avLst/>
          </a:prstGeom>
        </p:spPr>
        <p:txBody>
          <a:bodyPr vert="horz" lIns="91440" tIns="45720" rIns="91440" bIns="45720" rtlCol="0" anchor="ctr"/>
          <a:lstStyle>
            <a:lvl1pPr algn="r">
              <a:defRPr sz="1100">
                <a:solidFill>
                  <a:schemeClr val="tx1">
                    <a:lumMod val="65000"/>
                    <a:lumOff val="35000"/>
                  </a:schemeClr>
                </a:solidFill>
              </a:defRPr>
            </a:lvl1pPr>
          </a:lstStyle>
          <a:p>
            <a:fld id="{CF19B7D3-918C-2A4D-8540-C69E806FE3E2}" type="datetime1">
              <a:rPr lang="es-MX" smtClean="0"/>
              <a:t>03/07/22</a:t>
            </a:fld>
            <a:endParaRPr lang="en-US"/>
          </a:p>
        </p:txBody>
      </p:sp>
      <p:sp>
        <p:nvSpPr>
          <p:cNvPr id="5" name="Footer Placeholder 4"/>
          <p:cNvSpPr>
            <a:spLocks noGrp="1"/>
          </p:cNvSpPr>
          <p:nvPr>
            <p:ph type="ftr" sz="quarter" idx="3"/>
          </p:nvPr>
        </p:nvSpPr>
        <p:spPr>
          <a:xfrm>
            <a:off x="268941" y="6423586"/>
            <a:ext cx="8163859"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11074400" y="242235"/>
            <a:ext cx="738717" cy="365125"/>
          </a:xfrm>
          <a:prstGeom prst="rect">
            <a:avLst/>
          </a:prstGeom>
        </p:spPr>
        <p:txBody>
          <a:bodyPr vert="horz" lIns="91440" tIns="45720" rIns="91440" bIns="45720" rtlCol="0" anchor="ctr"/>
          <a:lstStyle>
            <a:lvl1pPr algn="r">
              <a:defRPr sz="1400">
                <a:solidFill>
                  <a:schemeClr val="bg1"/>
                </a:solidFill>
              </a:defRPr>
            </a:lvl1pPr>
          </a:lstStyle>
          <a:p>
            <a:fld id="{863C8150-8499-AC41-959B-C21AE78BDA35}"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3" r:id="rId22"/>
    <p:sldLayoutId id="2147483684" r:id="rId23"/>
    <p:sldLayoutId id="2147483686" r:id="rId24"/>
    <p:sldLayoutId id="2147483687" r:id="rId25"/>
    <p:sldLayoutId id="2147483691" r:id="rId26"/>
    <p:sldLayoutId id="2147483692" r:id="rId27"/>
    <p:sldLayoutId id="2147483694" r:id="rId28"/>
  </p:sldLayoutIdLst>
  <p:hf hdr="0" ftr="0" dt="0"/>
  <p:txStyles>
    <p:titleStyle>
      <a:lvl1pPr algn="l" defTabSz="914400" rtl="0" eaLnBrk="1" latinLnBrk="0" hangingPunct="1">
        <a:spcBef>
          <a:spcPct val="0"/>
        </a:spcBef>
        <a:buNone/>
        <a:defRPr sz="3600" b="0" kern="1200">
          <a:solidFill>
            <a:schemeClr val="accent1"/>
          </a:solidFill>
          <a:latin typeface="+mj-lt"/>
          <a:ea typeface="+mj-ea"/>
          <a:cs typeface="+mj-cs"/>
        </a:defRPr>
      </a:lvl1pPr>
    </p:titleStyle>
    <p:body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tiff"/><Relationship Id="rId1" Type="http://schemas.openxmlformats.org/officeDocument/2006/relationships/slideLayout" Target="../slideLayouts/slideLayout22.xml"/><Relationship Id="rId6" Type="http://schemas.openxmlformats.org/officeDocument/2006/relationships/image" Target="../media/image35.tiff"/><Relationship Id="rId5" Type="http://schemas.openxmlformats.org/officeDocument/2006/relationships/image" Target="../media/image34.jpe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2.xml"/><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image" Target="../media/image45.tiff"/><Relationship Id="rId1" Type="http://schemas.openxmlformats.org/officeDocument/2006/relationships/slideLayout" Target="../slideLayouts/slideLayout21.xml"/><Relationship Id="rId5" Type="http://schemas.openxmlformats.org/officeDocument/2006/relationships/image" Target="../media/image48.jpeg"/><Relationship Id="rId4" Type="http://schemas.openxmlformats.org/officeDocument/2006/relationships/image" Target="../media/image47.tiff"/></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image" Target="../media/image52.tiff"/><Relationship Id="rId1" Type="http://schemas.openxmlformats.org/officeDocument/2006/relationships/slideLayout" Target="../slideLayouts/slideLayout12.xml"/><Relationship Id="rId4" Type="http://schemas.openxmlformats.org/officeDocument/2006/relationships/image" Target="../media/image54.jpeg"/></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tiff"/><Relationship Id="rId1" Type="http://schemas.openxmlformats.org/officeDocument/2006/relationships/slideLayout" Target="../slideLayouts/slideLayout1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png"/></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2.tiff"/></Relationships>
</file>

<file path=ppt/slides/_rels/slide1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21.xml"/><Relationship Id="rId6" Type="http://schemas.openxmlformats.org/officeDocument/2006/relationships/image" Target="../media/image67.png"/><Relationship Id="rId5" Type="http://schemas.openxmlformats.org/officeDocument/2006/relationships/image" Target="../media/image66.jpeg"/><Relationship Id="rId4" Type="http://schemas.openxmlformats.org/officeDocument/2006/relationships/image" Target="../media/image65.jpeg"/></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tiff"/><Relationship Id="rId2" Type="http://schemas.openxmlformats.org/officeDocument/2006/relationships/image" Target="../media/image68.tiff"/><Relationship Id="rId1" Type="http://schemas.openxmlformats.org/officeDocument/2006/relationships/slideLayout" Target="../slideLayouts/slideLayout21.xml"/><Relationship Id="rId6" Type="http://schemas.openxmlformats.org/officeDocument/2006/relationships/image" Target="../media/image72.png"/><Relationship Id="rId5" Type="http://schemas.openxmlformats.org/officeDocument/2006/relationships/image" Target="../media/image71.tiff"/><Relationship Id="rId4" Type="http://schemas.openxmlformats.org/officeDocument/2006/relationships/image" Target="../media/image70.tiff"/></Relationships>
</file>

<file path=ppt/slides/_rels/slide21.xml.rels><?xml version="1.0" encoding="UTF-8" standalone="yes"?>
<Relationships xmlns="http://schemas.openxmlformats.org/package/2006/relationships"><Relationship Id="rId8" Type="http://schemas.openxmlformats.org/officeDocument/2006/relationships/image" Target="../media/image80.jpeg"/><Relationship Id="rId13" Type="http://schemas.openxmlformats.org/officeDocument/2006/relationships/image" Target="../media/image85.png"/><Relationship Id="rId3" Type="http://schemas.openxmlformats.org/officeDocument/2006/relationships/image" Target="../media/image75.jpeg"/><Relationship Id="rId7" Type="http://schemas.openxmlformats.org/officeDocument/2006/relationships/image" Target="../media/image79.tiff"/><Relationship Id="rId12" Type="http://schemas.openxmlformats.org/officeDocument/2006/relationships/image" Target="../media/image84.jpeg"/><Relationship Id="rId2" Type="http://schemas.openxmlformats.org/officeDocument/2006/relationships/image" Target="../media/image74.jpeg"/><Relationship Id="rId1" Type="http://schemas.openxmlformats.org/officeDocument/2006/relationships/slideLayout" Target="../slideLayouts/slideLayout21.xml"/><Relationship Id="rId6" Type="http://schemas.openxmlformats.org/officeDocument/2006/relationships/image" Target="../media/image78.tiff"/><Relationship Id="rId11" Type="http://schemas.openxmlformats.org/officeDocument/2006/relationships/image" Target="../media/image83.png"/><Relationship Id="rId5" Type="http://schemas.openxmlformats.org/officeDocument/2006/relationships/image" Target="../media/image77.jpeg"/><Relationship Id="rId10" Type="http://schemas.openxmlformats.org/officeDocument/2006/relationships/image" Target="../media/image82.png"/><Relationship Id="rId4" Type="http://schemas.openxmlformats.org/officeDocument/2006/relationships/image" Target="../media/image76.jpeg"/><Relationship Id="rId9" Type="http://schemas.openxmlformats.org/officeDocument/2006/relationships/image" Target="../media/image81.jpeg"/></Relationships>
</file>

<file path=ppt/slides/_rels/slide22.xml.rels><?xml version="1.0" encoding="UTF-8" standalone="yes"?>
<Relationships xmlns="http://schemas.openxmlformats.org/package/2006/relationships"><Relationship Id="rId3" Type="http://schemas.openxmlformats.org/officeDocument/2006/relationships/image" Target="../media/image86.tiff"/><Relationship Id="rId2" Type="http://schemas.openxmlformats.org/officeDocument/2006/relationships/notesSlide" Target="../notesSlides/notesSlide7.xml"/><Relationship Id="rId1" Type="http://schemas.openxmlformats.org/officeDocument/2006/relationships/slideLayout" Target="../slideLayouts/slideLayout21.xml"/><Relationship Id="rId5" Type="http://schemas.openxmlformats.org/officeDocument/2006/relationships/image" Target="../media/image88.tiff"/><Relationship Id="rId4" Type="http://schemas.openxmlformats.org/officeDocument/2006/relationships/image" Target="../media/image87.png"/></Relationships>
</file>

<file path=ppt/slides/_rels/slide2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png"/><Relationship Id="rId1" Type="http://schemas.openxmlformats.org/officeDocument/2006/relationships/slideLayout" Target="../slideLayouts/slideLayout12.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91.png"/></Relationships>
</file>

<file path=ppt/slides/_rels/slide2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xml"/><Relationship Id="rId1" Type="http://schemas.openxmlformats.org/officeDocument/2006/relationships/slideLayout" Target="../slideLayouts/slideLayout22.xml"/><Relationship Id="rId5" Type="http://schemas.openxmlformats.org/officeDocument/2006/relationships/image" Target="../media/image94.png"/><Relationship Id="rId4" Type="http://schemas.openxmlformats.org/officeDocument/2006/relationships/image" Target="../media/image93.emf"/></Relationships>
</file>

<file path=ppt/slides/_rels/slide2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9.xml"/><Relationship Id="rId1" Type="http://schemas.openxmlformats.org/officeDocument/2006/relationships/slideLayout" Target="../slideLayouts/slideLayout26.xml"/><Relationship Id="rId4" Type="http://schemas.openxmlformats.org/officeDocument/2006/relationships/image" Target="../media/image95.png"/></Relationships>
</file>

<file path=ppt/slides/_rels/slide2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102.jpe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101.tiff"/><Relationship Id="rId5" Type="http://schemas.openxmlformats.org/officeDocument/2006/relationships/image" Target="../media/image100.jpeg"/><Relationship Id="rId4" Type="http://schemas.openxmlformats.org/officeDocument/2006/relationships/image" Target="../media/image99.png"/></Relationships>
</file>

<file path=ppt/slides/_rels/slide2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jpeg"/><Relationship Id="rId1" Type="http://schemas.openxmlformats.org/officeDocument/2006/relationships/slideLayout" Target="../slideLayouts/slideLayout21.xml"/><Relationship Id="rId6" Type="http://schemas.openxmlformats.org/officeDocument/2006/relationships/image" Target="../media/image107.tiff"/><Relationship Id="rId5" Type="http://schemas.openxmlformats.org/officeDocument/2006/relationships/image" Target="../media/image106.png"/><Relationship Id="rId4" Type="http://schemas.openxmlformats.org/officeDocument/2006/relationships/image" Target="../media/image105.png"/></Relationships>
</file>

<file path=ppt/slides/_rels/slide29.xml.rels><?xml version="1.0" encoding="UTF-8" standalone="yes"?>
<Relationships xmlns="http://schemas.openxmlformats.org/package/2006/relationships"><Relationship Id="rId8" Type="http://schemas.openxmlformats.org/officeDocument/2006/relationships/image" Target="../media/image113.emf"/><Relationship Id="rId3" Type="http://schemas.openxmlformats.org/officeDocument/2006/relationships/image" Target="../media/image109.jpeg"/><Relationship Id="rId7" Type="http://schemas.openxmlformats.org/officeDocument/2006/relationships/image" Target="https://netacero.com/wp-content/uploads/2017/07/biodigestor.jpg" TargetMode="External"/><Relationship Id="rId2" Type="http://schemas.openxmlformats.org/officeDocument/2006/relationships/image" Target="../media/image108.png"/><Relationship Id="rId1" Type="http://schemas.openxmlformats.org/officeDocument/2006/relationships/slideLayout" Target="../slideLayouts/slideLayout12.xml"/><Relationship Id="rId6" Type="http://schemas.openxmlformats.org/officeDocument/2006/relationships/image" Target="../media/image112.jpeg"/><Relationship Id="rId5" Type="http://schemas.openxmlformats.org/officeDocument/2006/relationships/image" Target="../media/image111.jpeg"/><Relationship Id="rId4" Type="http://schemas.openxmlformats.org/officeDocument/2006/relationships/image" Target="../media/image110.jpeg"/></Relationships>
</file>

<file path=ppt/slides/_rels/slide3.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1.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jpeg"/><Relationship Id="rId4" Type="http://schemas.openxmlformats.org/officeDocument/2006/relationships/image" Target="../media/image10.png"/><Relationship Id="rId9" Type="http://schemas.openxmlformats.org/officeDocument/2006/relationships/image" Target="../media/image15.jpeg"/></Relationships>
</file>

<file path=ppt/slides/_rels/slide30.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115.jpeg"/><Relationship Id="rId7" Type="http://schemas.openxmlformats.org/officeDocument/2006/relationships/image" Target="../media/image118.png"/><Relationship Id="rId12" Type="http://schemas.openxmlformats.org/officeDocument/2006/relationships/image" Target="../media/image105.png"/><Relationship Id="rId2" Type="http://schemas.openxmlformats.org/officeDocument/2006/relationships/image" Target="../media/image114.tiff"/><Relationship Id="rId1" Type="http://schemas.openxmlformats.org/officeDocument/2006/relationships/slideLayout" Target="../slideLayouts/slideLayout21.xml"/><Relationship Id="rId6" Type="http://schemas.openxmlformats.org/officeDocument/2006/relationships/image" Target="../media/image117.png"/><Relationship Id="rId11" Type="http://schemas.openxmlformats.org/officeDocument/2006/relationships/image" Target="../media/image106.png"/><Relationship Id="rId5" Type="http://schemas.openxmlformats.org/officeDocument/2006/relationships/image" Target="../media/image103.jpeg"/><Relationship Id="rId10" Type="http://schemas.openxmlformats.org/officeDocument/2006/relationships/image" Target="../media/image120.png"/><Relationship Id="rId4" Type="http://schemas.openxmlformats.org/officeDocument/2006/relationships/image" Target="../media/image116.jpeg"/><Relationship Id="rId9" Type="http://schemas.openxmlformats.org/officeDocument/2006/relationships/image" Target="../media/image119.png"/></Relationships>
</file>

<file path=ppt/slides/_rels/slide31.xml.rels><?xml version="1.0" encoding="UTF-8" standalone="yes"?>
<Relationships xmlns="http://schemas.openxmlformats.org/package/2006/relationships"><Relationship Id="rId8" Type="http://schemas.openxmlformats.org/officeDocument/2006/relationships/image" Target="../media/image126.jpeg"/><Relationship Id="rId3" Type="http://schemas.openxmlformats.org/officeDocument/2006/relationships/oleObject" Target="../embeddings/oleObject1.bin"/><Relationship Id="rId7" Type="http://schemas.openxmlformats.org/officeDocument/2006/relationships/image" Target="../media/image125.jpeg"/><Relationship Id="rId2" Type="http://schemas.openxmlformats.org/officeDocument/2006/relationships/image" Target="../media/image121.jpeg"/><Relationship Id="rId1" Type="http://schemas.openxmlformats.org/officeDocument/2006/relationships/slideLayout" Target="../slideLayouts/slideLayout12.xml"/><Relationship Id="rId6" Type="http://schemas.openxmlformats.org/officeDocument/2006/relationships/image" Target="../media/image124.jpeg"/><Relationship Id="rId5" Type="http://schemas.openxmlformats.org/officeDocument/2006/relationships/image" Target="../media/image123.jpeg"/><Relationship Id="rId4" Type="http://schemas.openxmlformats.org/officeDocument/2006/relationships/image" Target="../media/image122.png"/></Relationships>
</file>

<file path=ppt/slides/_rels/slide3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1.xml"/><Relationship Id="rId1" Type="http://schemas.openxmlformats.org/officeDocument/2006/relationships/slideLayout" Target="../slideLayouts/slideLayout21.xml"/><Relationship Id="rId5" Type="http://schemas.openxmlformats.org/officeDocument/2006/relationships/image" Target="../media/image129.jpeg"/><Relationship Id="rId4" Type="http://schemas.openxmlformats.org/officeDocument/2006/relationships/image" Target="../media/image128.jpeg"/></Relationships>
</file>

<file path=ppt/slides/_rels/slide3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hyperlink" Target="mailto:omasera@gmail.com"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2" Type="http://schemas.openxmlformats.org/officeDocument/2006/relationships/image" Target="../media/image131.tif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2.xml"/><Relationship Id="rId1" Type="http://schemas.openxmlformats.org/officeDocument/2006/relationships/slideLayout" Target="../slideLayouts/slideLayout22.xml"/><Relationship Id="rId5" Type="http://schemas.openxmlformats.org/officeDocument/2006/relationships/image" Target="../media/image134.jpeg"/><Relationship Id="rId4" Type="http://schemas.openxmlformats.org/officeDocument/2006/relationships/image" Target="../media/image133.jpeg"/></Relationships>
</file>

<file path=ppt/slides/_rels/slide37.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22.xml"/></Relationships>
</file>

<file path=ppt/slides/_rels/slide3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22.xml"/><Relationship Id="rId4" Type="http://schemas.openxmlformats.org/officeDocument/2006/relationships/image" Target="../media/image140.png"/></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22.xml"/><Relationship Id="rId5" Type="http://schemas.openxmlformats.org/officeDocument/2006/relationships/image" Target="../media/image19.jpeg"/><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3" Type="http://schemas.openxmlformats.org/officeDocument/2006/relationships/image" Target="../media/image141.jpeg"/><Relationship Id="rId7" Type="http://schemas.openxmlformats.org/officeDocument/2006/relationships/image" Target="../media/image144.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143.jpeg"/><Relationship Id="rId5" Type="http://schemas.openxmlformats.org/officeDocument/2006/relationships/image" Target="../media/image142.png"/><Relationship Id="rId4" Type="http://schemas.openxmlformats.org/officeDocument/2006/relationships/image" Target="../media/image98.png"/></Relationships>
</file>

<file path=ppt/slides/_rels/slide41.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png"/><Relationship Id="rId1" Type="http://schemas.openxmlformats.org/officeDocument/2006/relationships/slideLayout" Target="../slideLayouts/slideLayout12.xml"/><Relationship Id="rId4" Type="http://schemas.openxmlformats.org/officeDocument/2006/relationships/image" Target="../media/image147.png"/></Relationships>
</file>

<file path=ppt/slides/_rels/slide42.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149.jpeg"/></Relationships>
</file>

<file path=ppt/slides/_rels/slide43.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gif"/><Relationship Id="rId1" Type="http://schemas.openxmlformats.org/officeDocument/2006/relationships/slideLayout" Target="../slideLayouts/slideLayout22.xml"/><Relationship Id="rId4" Type="http://schemas.openxmlformats.org/officeDocument/2006/relationships/image" Target="../media/image152.jpeg"/></Relationships>
</file>

<file path=ppt/slides/_rels/slide4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7.xml"/></Relationships>
</file>

<file path=ppt/slides/_rels/slide45.xml.rels><?xml version="1.0" encoding="UTF-8" standalone="yes"?>
<Relationships xmlns="http://schemas.openxmlformats.org/package/2006/relationships"><Relationship Id="rId3" Type="http://schemas.openxmlformats.org/officeDocument/2006/relationships/image" Target="../media/image154.tiff"/><Relationship Id="rId2" Type="http://schemas.openxmlformats.org/officeDocument/2006/relationships/image" Target="../media/image153.tiff"/><Relationship Id="rId1" Type="http://schemas.openxmlformats.org/officeDocument/2006/relationships/slideLayout" Target="../slideLayouts/slideLayout21.xml"/><Relationship Id="rId6" Type="http://schemas.openxmlformats.org/officeDocument/2006/relationships/image" Target="../media/image115.jpeg"/><Relationship Id="rId5" Type="http://schemas.openxmlformats.org/officeDocument/2006/relationships/image" Target="../media/image156.jpeg"/><Relationship Id="rId4" Type="http://schemas.openxmlformats.org/officeDocument/2006/relationships/image" Target="../media/image155.jpeg"/></Relationships>
</file>

<file path=ppt/slides/_rels/slide46.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jpeg"/><Relationship Id="rId1" Type="http://schemas.openxmlformats.org/officeDocument/2006/relationships/slideLayout" Target="../slideLayouts/slideLayout22.xml"/><Relationship Id="rId6" Type="http://schemas.microsoft.com/office/2007/relationships/hdphoto" Target="../media/hdphoto1.wdp"/><Relationship Id="rId5" Type="http://schemas.openxmlformats.org/officeDocument/2006/relationships/image" Target="../media/image160.png"/><Relationship Id="rId4" Type="http://schemas.openxmlformats.org/officeDocument/2006/relationships/image" Target="../media/image159.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1.xml"/><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25.jpeg"/><Relationship Id="rId1" Type="http://schemas.openxmlformats.org/officeDocument/2006/relationships/slideLayout" Target="../slideLayouts/slideLayout22.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tiff"/><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863C8150-8499-AC41-959B-C21AE78BDA35}" type="slidenum">
              <a:rPr lang="en-US" smtClean="0"/>
              <a:pPr/>
              <a:t>1</a:t>
            </a:fld>
            <a:endParaRPr lang="en-US"/>
          </a:p>
        </p:txBody>
      </p:sp>
      <p:sp>
        <p:nvSpPr>
          <p:cNvPr id="2" name="Title 1"/>
          <p:cNvSpPr>
            <a:spLocks noGrp="1"/>
          </p:cNvSpPr>
          <p:nvPr>
            <p:ph type="title" idx="4294967295"/>
          </p:nvPr>
        </p:nvSpPr>
        <p:spPr>
          <a:xfrm>
            <a:off x="1977903" y="2202797"/>
            <a:ext cx="8236194" cy="1162050"/>
          </a:xfrm>
        </p:spPr>
        <p:txBody>
          <a:bodyPr>
            <a:noAutofit/>
          </a:bodyPr>
          <a:lstStyle/>
          <a:p>
            <a:pPr algn="ctr"/>
            <a:r>
              <a:rPr lang="en-US" b="1" dirty="0"/>
              <a:t>"Challenges for a just and sustainable energy transition in the global South: The case of Mexico”</a:t>
            </a:r>
            <a:r>
              <a:rPr lang="en-US" dirty="0"/>
              <a:t> </a:t>
            </a:r>
            <a:endParaRPr lang="en-GB" b="1" dirty="0">
              <a:latin typeface="Arial" charset="0"/>
            </a:endParaRPr>
          </a:p>
        </p:txBody>
      </p:sp>
      <p:pic>
        <p:nvPicPr>
          <p:cNvPr id="14" name="Imagen 13" descr="Logo_IIES_UNAM_F_claros.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0125" y="152990"/>
            <a:ext cx="1847176" cy="1238125"/>
          </a:xfrm>
          <a:prstGeom prst="rect">
            <a:avLst/>
          </a:prstGeom>
        </p:spPr>
      </p:pic>
      <p:sp>
        <p:nvSpPr>
          <p:cNvPr id="6" name="Rectángulo 5">
            <a:extLst>
              <a:ext uri="{FF2B5EF4-FFF2-40B4-BE49-F238E27FC236}">
                <a16:creationId xmlns:a16="http://schemas.microsoft.com/office/drawing/2014/main" id="{A18538F6-FA1D-A947-A23E-2B8F08029355}"/>
              </a:ext>
            </a:extLst>
          </p:cNvPr>
          <p:cNvSpPr/>
          <p:nvPr/>
        </p:nvSpPr>
        <p:spPr>
          <a:xfrm>
            <a:off x="2970803" y="4176529"/>
            <a:ext cx="6600859" cy="2769989"/>
          </a:xfrm>
          <a:prstGeom prst="rect">
            <a:avLst/>
          </a:prstGeom>
        </p:spPr>
        <p:txBody>
          <a:bodyPr wrap="square">
            <a:spAutoFit/>
          </a:bodyPr>
          <a:lstStyle/>
          <a:p>
            <a:pPr algn="ctr"/>
            <a:r>
              <a:rPr lang="es-MX" sz="2800" b="1" dirty="0"/>
              <a:t>Omar Masera and  Luca Ferrari</a:t>
            </a:r>
            <a:endParaRPr lang="es-MX" sz="2000" b="1" dirty="0">
              <a:solidFill>
                <a:schemeClr val="accent1"/>
              </a:solidFill>
            </a:endParaRPr>
          </a:p>
          <a:p>
            <a:pPr algn="ctr"/>
            <a:endParaRPr lang="es-MX" sz="2000" dirty="0"/>
          </a:p>
          <a:p>
            <a:pPr algn="ctr"/>
            <a:r>
              <a:rPr lang="es-MX" sz="2000" dirty="0"/>
              <a:t>Universidad Nacional Autónoma de México</a:t>
            </a:r>
          </a:p>
          <a:p>
            <a:pPr algn="ctr"/>
            <a:r>
              <a:rPr lang="es-MX" sz="2000" dirty="0"/>
              <a:t>Programa Nacional Estratégico de Energía CONACYT</a:t>
            </a:r>
            <a:endParaRPr lang="es-MX" sz="2000" b="1" dirty="0">
              <a:solidFill>
                <a:schemeClr val="accent1"/>
              </a:solidFill>
            </a:endParaRPr>
          </a:p>
          <a:p>
            <a:pPr algn="ctr"/>
            <a:endParaRPr lang="es-MX" dirty="0"/>
          </a:p>
          <a:p>
            <a:pPr algn="ctr"/>
            <a:r>
              <a:rPr lang="es-MX" dirty="0"/>
              <a:t>“University of Leeds</a:t>
            </a:r>
            <a:r>
              <a:rPr lang="es-MX" dirty="0">
                <a:solidFill>
                  <a:srgbClr val="FF0000"/>
                </a:solidFill>
              </a:rPr>
              <a:t>”</a:t>
            </a:r>
          </a:p>
          <a:p>
            <a:pPr algn="ctr"/>
            <a:r>
              <a:rPr lang="es-MX" dirty="0"/>
              <a:t>July 5th 2022</a:t>
            </a:r>
          </a:p>
          <a:p>
            <a:pPr algn="ctr"/>
            <a:endParaRPr lang="es-MX" sz="3200" dirty="0"/>
          </a:p>
        </p:txBody>
      </p:sp>
      <p:pic>
        <p:nvPicPr>
          <p:cNvPr id="15" name="Imagen 14">
            <a:extLst>
              <a:ext uri="{FF2B5EF4-FFF2-40B4-BE49-F238E27FC236}">
                <a16:creationId xmlns:a16="http://schemas.microsoft.com/office/drawing/2014/main" id="{94519775-6DDC-894B-BF7D-AD7C61E7FC6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15325" y="459053"/>
            <a:ext cx="2324751" cy="971986"/>
          </a:xfrm>
          <a:custGeom>
            <a:avLst/>
            <a:gdLst/>
            <a:ahLst/>
            <a:cxnLst/>
            <a:rect l="l" t="t" r="r" b="b"/>
            <a:pathLst>
              <a:path w="4555700" h="2733294">
                <a:moveTo>
                  <a:pt x="82217" y="0"/>
                </a:moveTo>
                <a:lnTo>
                  <a:pt x="4473483" y="0"/>
                </a:lnTo>
                <a:cubicBezTo>
                  <a:pt x="4518890" y="0"/>
                  <a:pt x="4555700" y="36810"/>
                  <a:pt x="4555700" y="82217"/>
                </a:cubicBezTo>
                <a:lnTo>
                  <a:pt x="4555700" y="2651077"/>
                </a:lnTo>
                <a:cubicBezTo>
                  <a:pt x="4555700" y="2696484"/>
                  <a:pt x="4518890" y="2733294"/>
                  <a:pt x="4473483" y="2733294"/>
                </a:cubicBezTo>
                <a:lnTo>
                  <a:pt x="82217" y="2733294"/>
                </a:lnTo>
                <a:cubicBezTo>
                  <a:pt x="36810" y="2733294"/>
                  <a:pt x="0" y="2696484"/>
                  <a:pt x="0" y="2651077"/>
                </a:cubicBezTo>
                <a:lnTo>
                  <a:pt x="0" y="82217"/>
                </a:lnTo>
                <a:cubicBezTo>
                  <a:pt x="0" y="36810"/>
                  <a:pt x="36810" y="0"/>
                  <a:pt x="82217" y="0"/>
                </a:cubicBezTo>
                <a:close/>
              </a:path>
            </a:pathLst>
          </a:custGeom>
        </p:spPr>
      </p:pic>
      <p:pic>
        <p:nvPicPr>
          <p:cNvPr id="3" name="Picture 2">
            <a:extLst>
              <a:ext uri="{FF2B5EF4-FFF2-40B4-BE49-F238E27FC236}">
                <a16:creationId xmlns:a16="http://schemas.microsoft.com/office/drawing/2014/main" id="{5DFAE51A-ED0F-E072-3E47-95F08F2C25F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45003" y="152990"/>
            <a:ext cx="1472899" cy="1298935"/>
          </a:xfrm>
          <a:prstGeom prst="rect">
            <a:avLst/>
          </a:prstGeom>
        </p:spPr>
      </p:pic>
      <p:pic>
        <p:nvPicPr>
          <p:cNvPr id="10" name="Picture 10">
            <a:extLst>
              <a:ext uri="{FF2B5EF4-FFF2-40B4-BE49-F238E27FC236}">
                <a16:creationId xmlns:a16="http://schemas.microsoft.com/office/drawing/2014/main" id="{7B6F2CFB-A30B-1A3D-DC6F-B88C3B1036BC}"/>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a:xfrm>
            <a:off x="9747778" y="152990"/>
            <a:ext cx="1695980" cy="1450063"/>
          </a:xfrm>
          <a:prstGeom prst="rect">
            <a:avLst/>
          </a:prstGeom>
        </p:spPr>
      </p:pic>
    </p:spTree>
    <p:extLst>
      <p:ext uri="{BB962C8B-B14F-4D97-AF65-F5344CB8AC3E}">
        <p14:creationId xmlns:p14="http://schemas.microsoft.com/office/powerpoint/2010/main" val="24009555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3">
            <a:extLst>
              <a:ext uri="{FF2B5EF4-FFF2-40B4-BE49-F238E27FC236}">
                <a16:creationId xmlns:a16="http://schemas.microsoft.com/office/drawing/2014/main" id="{1754FBEA-A91E-C341-A457-751BBF896FA9}"/>
              </a:ext>
            </a:extLst>
          </p:cNvPr>
          <p:cNvSpPr>
            <a:spLocks noChangeArrowheads="1"/>
          </p:cNvSpPr>
          <p:nvPr/>
        </p:nvSpPr>
        <p:spPr bwMode="auto">
          <a:xfrm>
            <a:off x="0" y="75837"/>
            <a:ext cx="12191999" cy="49244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0" tIns="0" rIns="39240" bIns="0" anchor="ctr">
            <a:spAutoFit/>
          </a:bodyP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3200" b="1">
                <a:solidFill>
                  <a:srgbClr val="000000"/>
                </a:solidFill>
                <a:latin typeface="Arial" charset="0"/>
              </a:rPr>
              <a:t>Physical basis of the cost increase: the minimun effort law</a:t>
            </a:r>
            <a:endParaRPr lang="en-US" sz="3200" b="1">
              <a:solidFill>
                <a:srgbClr val="000000"/>
              </a:solidFill>
              <a:latin typeface="Arial" charset="0"/>
            </a:endParaRPr>
          </a:p>
        </p:txBody>
      </p:sp>
      <p:sp>
        <p:nvSpPr>
          <p:cNvPr id="2" name="TextBox 1">
            <a:extLst>
              <a:ext uri="{FF2B5EF4-FFF2-40B4-BE49-F238E27FC236}">
                <a16:creationId xmlns:a16="http://schemas.microsoft.com/office/drawing/2014/main" id="{9CD8A423-E75E-E14F-90B3-652F986EED09}"/>
              </a:ext>
            </a:extLst>
          </p:cNvPr>
          <p:cNvSpPr txBox="1"/>
          <p:nvPr/>
        </p:nvSpPr>
        <p:spPr>
          <a:xfrm>
            <a:off x="1860962" y="6285306"/>
            <a:ext cx="8509040" cy="461665"/>
          </a:xfrm>
          <a:prstGeom prst="rect">
            <a:avLst/>
          </a:prstGeom>
          <a:solidFill>
            <a:schemeClr val="accent6">
              <a:lumMod val="20000"/>
              <a:lumOff val="80000"/>
            </a:schemeClr>
          </a:solidFill>
        </p:spPr>
        <p:txBody>
          <a:bodyPr wrap="square" rtlCol="0">
            <a:spAutoFit/>
          </a:bodyPr>
          <a:lstStyle/>
          <a:p>
            <a:pPr algn="ctr"/>
            <a:r>
              <a:rPr lang="es-ES_tradnl" sz="2400" b="1" dirty="0" err="1">
                <a:latin typeface="Arial" panose="020B0604020202020204" pitchFamily="34" charset="0"/>
                <a:cs typeface="Arial" panose="020B0604020202020204" pitchFamily="34" charset="0"/>
              </a:rPr>
              <a:t>This</a:t>
            </a:r>
            <a:r>
              <a:rPr lang="es-ES_tradnl" sz="2400" b="1" dirty="0">
                <a:latin typeface="Arial" panose="020B0604020202020204" pitchFamily="34" charset="0"/>
                <a:cs typeface="Arial" panose="020B0604020202020204" pitchFamily="34" charset="0"/>
              </a:rPr>
              <a:t> </a:t>
            </a:r>
            <a:r>
              <a:rPr lang="es-ES_tradnl" sz="2400" b="1" dirty="0" err="1">
                <a:latin typeface="Arial" panose="020B0604020202020204" pitchFamily="34" charset="0"/>
                <a:cs typeface="Arial" panose="020B0604020202020204" pitchFamily="34" charset="0"/>
              </a:rPr>
              <a:t>law</a:t>
            </a:r>
            <a:r>
              <a:rPr lang="es-ES_tradnl" sz="2400" b="1" dirty="0">
                <a:latin typeface="Arial" panose="020B0604020202020204" pitchFamily="34" charset="0"/>
                <a:cs typeface="Arial" panose="020B0604020202020204" pitchFamily="34" charset="0"/>
              </a:rPr>
              <a:t> </a:t>
            </a:r>
            <a:r>
              <a:rPr lang="es-ES_tradnl" sz="2400" b="1" dirty="0" err="1">
                <a:latin typeface="Arial" panose="020B0604020202020204" pitchFamily="34" charset="0"/>
                <a:cs typeface="Arial" panose="020B0604020202020204" pitchFamily="34" charset="0"/>
              </a:rPr>
              <a:t>also</a:t>
            </a:r>
            <a:r>
              <a:rPr lang="es-ES_tradnl" sz="2400" b="1" dirty="0">
                <a:latin typeface="Arial" panose="020B0604020202020204" pitchFamily="34" charset="0"/>
                <a:cs typeface="Arial" panose="020B0604020202020204" pitchFamily="34" charset="0"/>
              </a:rPr>
              <a:t> </a:t>
            </a:r>
            <a:r>
              <a:rPr lang="es-ES_tradnl" sz="2400" b="1" dirty="0" err="1">
                <a:latin typeface="Arial" panose="020B0604020202020204" pitchFamily="34" charset="0"/>
                <a:cs typeface="Arial" panose="020B0604020202020204" pitchFamily="34" charset="0"/>
              </a:rPr>
              <a:t>applies</a:t>
            </a:r>
            <a:r>
              <a:rPr lang="es-ES_tradnl" sz="2400" b="1" dirty="0">
                <a:latin typeface="Arial" panose="020B0604020202020204" pitchFamily="34" charset="0"/>
                <a:cs typeface="Arial" panose="020B0604020202020204" pitchFamily="34" charset="0"/>
              </a:rPr>
              <a:t> </a:t>
            </a:r>
            <a:r>
              <a:rPr lang="es-ES_tradnl" sz="2400" b="1" dirty="0" err="1">
                <a:latin typeface="Arial" panose="020B0604020202020204" pitchFamily="34" charset="0"/>
                <a:cs typeface="Arial" panose="020B0604020202020204" pitchFamily="34" charset="0"/>
              </a:rPr>
              <a:t>to</a:t>
            </a:r>
            <a:r>
              <a:rPr lang="es-ES_tradnl" sz="2400" b="1" dirty="0">
                <a:latin typeface="Arial" panose="020B0604020202020204" pitchFamily="34" charset="0"/>
                <a:cs typeface="Arial" panose="020B0604020202020204" pitchFamily="34" charset="0"/>
              </a:rPr>
              <a:t> </a:t>
            </a:r>
            <a:r>
              <a:rPr lang="es-ES_tradnl" sz="2400" b="1" dirty="0" err="1">
                <a:latin typeface="Arial" panose="020B0604020202020204" pitchFamily="34" charset="0"/>
                <a:cs typeface="Arial" panose="020B0604020202020204" pitchFamily="34" charset="0"/>
              </a:rPr>
              <a:t>renewables</a:t>
            </a:r>
            <a:endParaRPr lang="es-ES_tradnl" sz="2400" b="1" dirty="0">
              <a:latin typeface="Arial" panose="020B0604020202020204" pitchFamily="34" charset="0"/>
              <a:cs typeface="Arial" panose="020B0604020202020204" pitchFamily="34" charset="0"/>
            </a:endParaRPr>
          </a:p>
        </p:txBody>
      </p:sp>
      <p:sp>
        <p:nvSpPr>
          <p:cNvPr id="17" name="Rectangle 2">
            <a:extLst>
              <a:ext uri="{FF2B5EF4-FFF2-40B4-BE49-F238E27FC236}">
                <a16:creationId xmlns:a16="http://schemas.microsoft.com/office/drawing/2014/main" id="{D1B4FA9B-5D63-B347-8529-57046F1CD1B7}"/>
              </a:ext>
            </a:extLst>
          </p:cNvPr>
          <p:cNvSpPr>
            <a:spLocks noChangeArrowheads="1"/>
          </p:cNvSpPr>
          <p:nvPr/>
        </p:nvSpPr>
        <p:spPr bwMode="auto">
          <a:xfrm>
            <a:off x="223777" y="738383"/>
            <a:ext cx="11968223"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39240" bIns="0" anchor="ctr">
            <a:spAutoFit/>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s-MX" sz="2000" b="1" dirty="0">
                <a:solidFill>
                  <a:srgbClr val="C00000"/>
                </a:solidFill>
                <a:latin typeface="Arial" charset="0"/>
              </a:rPr>
              <a:t>The best quality, easier to extract and, therefore, less expensive resource is always exploited first</a:t>
            </a:r>
            <a:r>
              <a:rPr lang="es-MX" sz="2000" b="1" dirty="0">
                <a:latin typeface="Arial" charset="0"/>
              </a:rPr>
              <a:t>. As the easiest stuff is over, there is an increase in extraction costs and energy costs: we need more money and energy to produce the same resource.</a:t>
            </a:r>
          </a:p>
        </p:txBody>
      </p:sp>
      <p:pic>
        <p:nvPicPr>
          <p:cNvPr id="18" name="Picture 17">
            <a:extLst>
              <a:ext uri="{FF2B5EF4-FFF2-40B4-BE49-F238E27FC236}">
                <a16:creationId xmlns:a16="http://schemas.microsoft.com/office/drawing/2014/main" id="{1001D8E6-3449-6848-B9F1-9FD8C3B686B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57131" y="1761338"/>
            <a:ext cx="1593824" cy="2487527"/>
          </a:xfrm>
          <a:prstGeom prst="rect">
            <a:avLst/>
          </a:prstGeom>
        </p:spPr>
      </p:pic>
      <p:pic>
        <p:nvPicPr>
          <p:cNvPr id="19" name="Imagen 9">
            <a:extLst>
              <a:ext uri="{FF2B5EF4-FFF2-40B4-BE49-F238E27FC236}">
                <a16:creationId xmlns:a16="http://schemas.microsoft.com/office/drawing/2014/main" id="{68DD68DD-97E4-9C41-B05E-8B475982B21C}"/>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57131" y="4374989"/>
            <a:ext cx="2071841" cy="160878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cxnSp>
        <p:nvCxnSpPr>
          <p:cNvPr id="20" name="Straight Arrow Connector 19">
            <a:extLst>
              <a:ext uri="{FF2B5EF4-FFF2-40B4-BE49-F238E27FC236}">
                <a16:creationId xmlns:a16="http://schemas.microsoft.com/office/drawing/2014/main" id="{D1972999-3AB6-4447-A5FE-5C2D32F54806}"/>
              </a:ext>
            </a:extLst>
          </p:cNvPr>
          <p:cNvCxnSpPr>
            <a:cxnSpLocks/>
            <a:endCxn id="27" idx="1"/>
          </p:cNvCxnSpPr>
          <p:nvPr/>
        </p:nvCxnSpPr>
        <p:spPr>
          <a:xfrm flipV="1">
            <a:off x="3399350" y="2637518"/>
            <a:ext cx="2639726" cy="7468"/>
          </a:xfrm>
          <a:prstGeom prst="straightConnector1">
            <a:avLst/>
          </a:prstGeom>
          <a:ln w="28575">
            <a:solidFill>
              <a:schemeClr val="tx1"/>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EA09C96-3BEF-2A45-9930-DB83C77311D7}"/>
              </a:ext>
            </a:extLst>
          </p:cNvPr>
          <p:cNvCxnSpPr/>
          <p:nvPr/>
        </p:nvCxnSpPr>
        <p:spPr>
          <a:xfrm>
            <a:off x="4049101" y="4993972"/>
            <a:ext cx="2312739" cy="0"/>
          </a:xfrm>
          <a:prstGeom prst="straightConnector1">
            <a:avLst/>
          </a:prstGeom>
          <a:ln w="28575">
            <a:solidFill>
              <a:schemeClr val="tx1"/>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2A8B4F8A-9A60-1F44-B04B-512FA3082F02}"/>
              </a:ext>
            </a:extLst>
          </p:cNvPr>
          <p:cNvSpPr txBox="1"/>
          <p:nvPr/>
        </p:nvSpPr>
        <p:spPr>
          <a:xfrm>
            <a:off x="3620903" y="2761276"/>
            <a:ext cx="1566263" cy="369332"/>
          </a:xfrm>
          <a:prstGeom prst="rect">
            <a:avLst/>
          </a:prstGeom>
          <a:noFill/>
        </p:spPr>
        <p:txBody>
          <a:bodyPr wrap="none" rtlCol="0">
            <a:spAutoFit/>
          </a:bodyPr>
          <a:lstStyle/>
          <a:p>
            <a:r>
              <a:rPr lang="es-ES_tradnl" dirty="0"/>
              <a:t>100 </a:t>
            </a:r>
            <a:r>
              <a:rPr lang="es-ES_tradnl" dirty="0" err="1"/>
              <a:t>years</a:t>
            </a:r>
            <a:r>
              <a:rPr lang="es-ES_tradnl" dirty="0"/>
              <a:t> </a:t>
            </a:r>
            <a:r>
              <a:rPr lang="es-ES_tradnl" dirty="0" err="1"/>
              <a:t>later</a:t>
            </a:r>
            <a:endParaRPr lang="es-ES_tradnl" dirty="0"/>
          </a:p>
        </p:txBody>
      </p:sp>
      <p:sp>
        <p:nvSpPr>
          <p:cNvPr id="23" name="TextBox 22">
            <a:extLst>
              <a:ext uri="{FF2B5EF4-FFF2-40B4-BE49-F238E27FC236}">
                <a16:creationId xmlns:a16="http://schemas.microsoft.com/office/drawing/2014/main" id="{E6BE1204-59B5-0046-916E-AAC0EC39285A}"/>
              </a:ext>
            </a:extLst>
          </p:cNvPr>
          <p:cNvSpPr txBox="1"/>
          <p:nvPr/>
        </p:nvSpPr>
        <p:spPr>
          <a:xfrm>
            <a:off x="4254075" y="5177085"/>
            <a:ext cx="1566263" cy="369332"/>
          </a:xfrm>
          <a:prstGeom prst="rect">
            <a:avLst/>
          </a:prstGeom>
          <a:noFill/>
        </p:spPr>
        <p:txBody>
          <a:bodyPr wrap="none" rtlCol="0">
            <a:spAutoFit/>
          </a:bodyPr>
          <a:lstStyle/>
          <a:p>
            <a:r>
              <a:rPr lang="es-ES_tradnl" dirty="0"/>
              <a:t>100 </a:t>
            </a:r>
            <a:r>
              <a:rPr lang="es-ES_tradnl" dirty="0" err="1"/>
              <a:t>years</a:t>
            </a:r>
            <a:r>
              <a:rPr lang="es-ES_tradnl" dirty="0"/>
              <a:t> </a:t>
            </a:r>
            <a:r>
              <a:rPr lang="es-ES_tradnl" dirty="0" err="1"/>
              <a:t>later</a:t>
            </a:r>
            <a:endParaRPr lang="es-ES_tradnl" dirty="0"/>
          </a:p>
        </p:txBody>
      </p:sp>
      <p:sp>
        <p:nvSpPr>
          <p:cNvPr id="24" name="TextBox 23">
            <a:extLst>
              <a:ext uri="{FF2B5EF4-FFF2-40B4-BE49-F238E27FC236}">
                <a16:creationId xmlns:a16="http://schemas.microsoft.com/office/drawing/2014/main" id="{7225813F-71F9-724F-A222-99F2868D429C}"/>
              </a:ext>
            </a:extLst>
          </p:cNvPr>
          <p:cNvSpPr txBox="1"/>
          <p:nvPr/>
        </p:nvSpPr>
        <p:spPr>
          <a:xfrm>
            <a:off x="5389945" y="4374989"/>
            <a:ext cx="184731" cy="369332"/>
          </a:xfrm>
          <a:prstGeom prst="rect">
            <a:avLst/>
          </a:prstGeom>
          <a:noFill/>
        </p:spPr>
        <p:txBody>
          <a:bodyPr wrap="none" rtlCol="0">
            <a:spAutoFit/>
          </a:bodyPr>
          <a:lstStyle/>
          <a:p>
            <a:endParaRPr lang="en-US"/>
          </a:p>
        </p:txBody>
      </p:sp>
      <p:pic>
        <p:nvPicPr>
          <p:cNvPr id="25" name="Picture 4" descr="Imagen relacionada">
            <a:extLst>
              <a:ext uri="{FF2B5EF4-FFF2-40B4-BE49-F238E27FC236}">
                <a16:creationId xmlns:a16="http://schemas.microsoft.com/office/drawing/2014/main" id="{10662DF2-A802-D940-B51A-C521C37E9B4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941782" y="2998189"/>
            <a:ext cx="2797549" cy="171398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Imagen relacionada">
            <a:extLst>
              <a:ext uri="{FF2B5EF4-FFF2-40B4-BE49-F238E27FC236}">
                <a16:creationId xmlns:a16="http://schemas.microsoft.com/office/drawing/2014/main" id="{C900EE94-EE5A-FA44-A84A-0156E874807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477772" y="4151651"/>
            <a:ext cx="3090081" cy="201484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B10930E7-5491-8743-B67C-5A2D34F8D79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39076" y="1812552"/>
            <a:ext cx="2712216" cy="1649931"/>
          </a:xfrm>
          <a:prstGeom prst="rect">
            <a:avLst/>
          </a:prstGeom>
        </p:spPr>
      </p:pic>
      <p:pic>
        <p:nvPicPr>
          <p:cNvPr id="28" name="Picture 1" descr="page22image1792192">
            <a:extLst>
              <a:ext uri="{FF2B5EF4-FFF2-40B4-BE49-F238E27FC236}">
                <a16:creationId xmlns:a16="http://schemas.microsoft.com/office/drawing/2014/main" id="{B0571B12-D982-EF41-963D-040DF92C274C}"/>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308058" y="1831817"/>
            <a:ext cx="2453621" cy="1330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5764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par>
                                <p:cTn id="8" presetID="22" presetClass="entr" presetSubtype="8"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left)">
                                      <p:cBhvr>
                                        <p:cTn id="10" dur="500"/>
                                        <p:tgtEl>
                                          <p:spTgt spid="20"/>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par>
                                <p:cTn id="14" presetID="22" presetClass="entr" presetSubtype="8"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left)">
                                      <p:cBhvr>
                                        <p:cTn id="16" dur="500"/>
                                        <p:tgtEl>
                                          <p:spTgt spid="21"/>
                                        </p:tgtEl>
                                      </p:cBhvr>
                                    </p:animEffect>
                                  </p:childTnLst>
                                </p:cTn>
                              </p:par>
                              <p:par>
                                <p:cTn id="17" presetID="22" presetClass="entr" presetSubtype="8" fill="hold" nodeType="withEffect">
                                  <p:stCondLst>
                                    <p:cond delay="1000"/>
                                  </p:stCondLst>
                                  <p:childTnLst>
                                    <p:set>
                                      <p:cBhvr>
                                        <p:cTn id="18" dur="1" fill="hold">
                                          <p:stCondLst>
                                            <p:cond delay="0"/>
                                          </p:stCondLst>
                                        </p:cTn>
                                        <p:tgtEl>
                                          <p:spTgt spid="27"/>
                                        </p:tgtEl>
                                        <p:attrNameLst>
                                          <p:attrName>style.visibility</p:attrName>
                                        </p:attrNameLst>
                                      </p:cBhvr>
                                      <p:to>
                                        <p:strVal val="visible"/>
                                      </p:to>
                                    </p:set>
                                    <p:animEffect transition="in" filter="wipe(left)">
                                      <p:cBhvr>
                                        <p:cTn id="19" dur="500"/>
                                        <p:tgtEl>
                                          <p:spTgt spid="27"/>
                                        </p:tgtEl>
                                      </p:cBhvr>
                                    </p:animEffect>
                                  </p:childTnLst>
                                </p:cTn>
                              </p:par>
                              <p:par>
                                <p:cTn id="20" presetID="22" presetClass="entr" presetSubtype="8" fill="hold" nodeType="withEffect">
                                  <p:stCondLst>
                                    <p:cond delay="1000"/>
                                  </p:stCondLst>
                                  <p:childTnLst>
                                    <p:set>
                                      <p:cBhvr>
                                        <p:cTn id="21" dur="1" fill="hold">
                                          <p:stCondLst>
                                            <p:cond delay="0"/>
                                          </p:stCondLst>
                                        </p:cTn>
                                        <p:tgtEl>
                                          <p:spTgt spid="26"/>
                                        </p:tgtEl>
                                        <p:attrNameLst>
                                          <p:attrName>style.visibility</p:attrName>
                                        </p:attrNameLst>
                                      </p:cBhvr>
                                      <p:to>
                                        <p:strVal val="visible"/>
                                      </p:to>
                                    </p:set>
                                    <p:animEffect transition="in" filter="wipe(left)">
                                      <p:cBhvr>
                                        <p:cTn id="22" dur="500"/>
                                        <p:tgtEl>
                                          <p:spTgt spid="26"/>
                                        </p:tgtEl>
                                      </p:cBhvr>
                                    </p:animEffect>
                                  </p:childTnLst>
                                </p:cTn>
                              </p:par>
                              <p:par>
                                <p:cTn id="23" presetID="22" presetClass="entr" presetSubtype="8" fill="hold" nodeType="withEffect">
                                  <p:stCondLst>
                                    <p:cond delay="1000"/>
                                  </p:stCondLst>
                                  <p:childTnLst>
                                    <p:set>
                                      <p:cBhvr>
                                        <p:cTn id="24" dur="1" fill="hold">
                                          <p:stCondLst>
                                            <p:cond delay="0"/>
                                          </p:stCondLst>
                                        </p:cTn>
                                        <p:tgtEl>
                                          <p:spTgt spid="25"/>
                                        </p:tgtEl>
                                        <p:attrNameLst>
                                          <p:attrName>style.visibility</p:attrName>
                                        </p:attrNameLst>
                                      </p:cBhvr>
                                      <p:to>
                                        <p:strVal val="visible"/>
                                      </p:to>
                                    </p:set>
                                    <p:animEffect transition="in" filter="wipe(left)">
                                      <p:cBhvr>
                                        <p:cTn id="25" dur="500"/>
                                        <p:tgtEl>
                                          <p:spTgt spid="25"/>
                                        </p:tgtEl>
                                      </p:cBhvr>
                                    </p:animEffect>
                                  </p:childTnLst>
                                </p:cTn>
                              </p:par>
                              <p:par>
                                <p:cTn id="26" presetID="22" presetClass="entr" presetSubtype="8" fill="hold" nodeType="withEffect">
                                  <p:stCondLst>
                                    <p:cond delay="1000"/>
                                  </p:stCondLst>
                                  <p:childTnLst>
                                    <p:set>
                                      <p:cBhvr>
                                        <p:cTn id="27" dur="1" fill="hold">
                                          <p:stCondLst>
                                            <p:cond delay="0"/>
                                          </p:stCondLst>
                                        </p:cTn>
                                        <p:tgtEl>
                                          <p:spTgt spid="28"/>
                                        </p:tgtEl>
                                        <p:attrNameLst>
                                          <p:attrName>style.visibility</p:attrName>
                                        </p:attrNameLst>
                                      </p:cBhvr>
                                      <p:to>
                                        <p:strVal val="visible"/>
                                      </p:to>
                                    </p:set>
                                    <p:animEffect transition="in" filter="wipe(left)">
                                      <p:cBhvr>
                                        <p:cTn id="2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ángulo 7"/>
          <p:cNvSpPr>
            <a:spLocks noChangeArrowheads="1"/>
          </p:cNvSpPr>
          <p:nvPr/>
        </p:nvSpPr>
        <p:spPr bwMode="auto">
          <a:xfrm>
            <a:off x="67977" y="3891388"/>
            <a:ext cx="3467837" cy="1015663"/>
          </a:xfrm>
          <a:prstGeom prst="rect">
            <a:avLst/>
          </a:prstGeom>
          <a:noFill/>
          <a:ln>
            <a:noFill/>
          </a:ln>
        </p:spPr>
        <p:txBody>
          <a:bodyPr wrap="square">
            <a:spAutoFit/>
          </a:bodyPr>
          <a:lstStyle>
            <a:lvl1pPr>
              <a:spcBef>
                <a:spcPct val="20000"/>
              </a:spcBef>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chemeClr val="tx1"/>
                </a:solidFill>
                <a:latin typeface="Calibri" charset="0"/>
                <a:ea typeface="ＭＳ Ｐゴシック" charset="-128"/>
              </a:defRPr>
            </a:lvl1pPr>
            <a:lvl2pPr marL="742950" indent="-285750">
              <a:spcBef>
                <a:spcPct val="20000"/>
              </a:spcBef>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tx1"/>
                </a:solidFill>
                <a:latin typeface="Calibri" charset="0"/>
                <a:ea typeface="ＭＳ Ｐゴシック" charset="-128"/>
              </a:defRPr>
            </a:lvl2pPr>
            <a:lvl3pPr marL="1143000" indent="-228600">
              <a:spcBef>
                <a:spcPct val="20000"/>
              </a:spcBef>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alibri" charset="0"/>
                <a:ea typeface="ＭＳ Ｐゴシック" charset="-128"/>
              </a:defRPr>
            </a:lvl3pPr>
            <a:lvl4pPr marL="1600200" indent="-228600">
              <a:spcBef>
                <a:spcPct val="20000"/>
              </a:spcBef>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Calibri" charset="0"/>
                <a:ea typeface="ＭＳ Ｐゴシック" charset="-128"/>
              </a:defRPr>
            </a:lvl4pPr>
            <a:lvl5pPr marL="2057400" indent="-228600">
              <a:spcBef>
                <a:spcPct val="20000"/>
              </a:spcBef>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Calibri" charset="0"/>
                <a:ea typeface="ＭＳ Ｐゴシック" charset="-128"/>
              </a:defRPr>
            </a:lvl9pPr>
          </a:lstStyle>
          <a:p>
            <a:pPr algn="ctr">
              <a:spcBef>
                <a:spcPct val="0"/>
              </a:spcBef>
              <a:buSzPct val="58000"/>
              <a:buNone/>
            </a:pPr>
            <a:r>
              <a:rPr lang="en-GB" altLang="en-US" sz="2000" b="1" dirty="0">
                <a:latin typeface="Arial" charset="0"/>
              </a:rPr>
              <a:t>The world EROI has been steadily falling 
</a:t>
            </a:r>
            <a:endParaRPr lang="en-GB" altLang="en-US" sz="2000" dirty="0">
              <a:latin typeface="Arial" charset="0"/>
            </a:endParaRPr>
          </a:p>
        </p:txBody>
      </p:sp>
      <p:sp>
        <p:nvSpPr>
          <p:cNvPr id="12" name="Text Box 2">
            <a:extLst>
              <a:ext uri="{FF2B5EF4-FFF2-40B4-BE49-F238E27FC236}">
                <a16:creationId xmlns:a16="http://schemas.microsoft.com/office/drawing/2014/main" id="{6A952928-063F-0545-94B3-C7864D2544C6}"/>
              </a:ext>
            </a:extLst>
          </p:cNvPr>
          <p:cNvSpPr txBox="1">
            <a:spLocks noChangeArrowheads="1"/>
          </p:cNvSpPr>
          <p:nvPr/>
        </p:nvSpPr>
        <p:spPr bwMode="auto">
          <a:xfrm>
            <a:off x="0" y="-28412"/>
            <a:ext cx="12192000" cy="956288"/>
          </a:xfrm>
          <a:prstGeom prst="rect">
            <a:avLst/>
          </a:prstGeom>
          <a:noFill/>
          <a:ln>
            <a:noFill/>
          </a:ln>
        </p:spPr>
        <p:txBody>
          <a:bodyPr wrap="square" lIns="90000" tIns="46800" rIns="90000" bIns="46800">
            <a:spAutoFit/>
          </a:bodyPr>
          <a:lstStyle>
            <a:lvl1pPr>
              <a:spcBef>
                <a:spcPct val="20000"/>
              </a:spcBef>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chemeClr val="tx1"/>
                </a:solidFill>
                <a:latin typeface="Calibri" charset="0"/>
                <a:ea typeface="ＭＳ Ｐゴシック" charset="-128"/>
              </a:defRPr>
            </a:lvl1pPr>
            <a:lvl2pPr marL="742950" indent="-285750">
              <a:spcBef>
                <a:spcPct val="20000"/>
              </a:spcBef>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tx1"/>
                </a:solidFill>
                <a:latin typeface="Calibri" charset="0"/>
                <a:ea typeface="ＭＳ Ｐゴシック" charset="-128"/>
              </a:defRPr>
            </a:lvl2pPr>
            <a:lvl3pPr marL="1143000" indent="-228600">
              <a:spcBef>
                <a:spcPct val="20000"/>
              </a:spcBef>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alibri" charset="0"/>
                <a:ea typeface="ＭＳ Ｐゴシック" charset="-128"/>
              </a:defRPr>
            </a:lvl3pPr>
            <a:lvl4pPr marL="1600200" indent="-228600">
              <a:spcBef>
                <a:spcPct val="20000"/>
              </a:spcBef>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Calibri" charset="0"/>
                <a:ea typeface="ＭＳ Ｐゴシック" charset="-128"/>
              </a:defRPr>
            </a:lvl4pPr>
            <a:lvl5pPr marL="2057400" indent="-228600">
              <a:spcBef>
                <a:spcPct val="20000"/>
              </a:spcBef>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Calibri" charset="0"/>
                <a:ea typeface="ＭＳ Ｐゴシック" charset="-128"/>
              </a:defRPr>
            </a:lvl9pPr>
          </a:lstStyle>
          <a:p>
            <a:pPr algn="ctr">
              <a:spcBef>
                <a:spcPct val="0"/>
              </a:spcBef>
              <a:buNone/>
            </a:pPr>
            <a:r>
              <a:rPr lang="en-GB" altLang="en-US" sz="2800" b="1" dirty="0">
                <a:solidFill>
                  <a:schemeClr val="accent1"/>
                </a:solidFill>
                <a:latin typeface="+mn-lt"/>
              </a:rPr>
              <a:t>The falling Energy Return On Invested (EROI) means less </a:t>
            </a:r>
          </a:p>
          <a:p>
            <a:pPr algn="ctr">
              <a:spcBef>
                <a:spcPct val="0"/>
              </a:spcBef>
              <a:buNone/>
            </a:pPr>
            <a:r>
              <a:rPr lang="en-GB" altLang="en-US" sz="2800" b="1" dirty="0">
                <a:solidFill>
                  <a:schemeClr val="accent1"/>
                </a:solidFill>
                <a:latin typeface="+mn-lt"/>
              </a:rPr>
              <a:t>net energy available for the society and economy </a:t>
            </a:r>
            <a:endParaRPr lang="en-GB" altLang="en-US" sz="1800" b="1" dirty="0">
              <a:solidFill>
                <a:schemeClr val="accent1"/>
              </a:solidFill>
              <a:latin typeface="+mn-lt"/>
            </a:endParaRPr>
          </a:p>
        </p:txBody>
      </p:sp>
      <p:grpSp>
        <p:nvGrpSpPr>
          <p:cNvPr id="3" name="Grupo 2">
            <a:extLst>
              <a:ext uri="{FF2B5EF4-FFF2-40B4-BE49-F238E27FC236}">
                <a16:creationId xmlns:a16="http://schemas.microsoft.com/office/drawing/2014/main" id="{0CD739EF-FD94-E80A-191B-2C2D9FEBE0C4}"/>
              </a:ext>
            </a:extLst>
          </p:cNvPr>
          <p:cNvGrpSpPr/>
          <p:nvPr/>
        </p:nvGrpSpPr>
        <p:grpSpPr>
          <a:xfrm>
            <a:off x="107976" y="1330017"/>
            <a:ext cx="3592417" cy="2521243"/>
            <a:chOff x="166977" y="2141964"/>
            <a:chExt cx="3592417" cy="2521243"/>
          </a:xfrm>
        </p:grpSpPr>
        <p:pic>
          <p:nvPicPr>
            <p:cNvPr id="13" name="Imagen 19">
              <a:extLst>
                <a:ext uri="{FF2B5EF4-FFF2-40B4-BE49-F238E27FC236}">
                  <a16:creationId xmlns:a16="http://schemas.microsoft.com/office/drawing/2014/main" id="{6DA4CD7F-7AC8-9345-98ED-E8566C0DB5C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6977" y="2141964"/>
              <a:ext cx="3592417" cy="2160240"/>
            </a:xfrm>
            <a:prstGeom prst="rect">
              <a:avLst/>
            </a:prstGeom>
            <a:effectLst>
              <a:outerShdw blurRad="63500" sx="102000" sy="102000" algn="ctr" rotWithShape="0">
                <a:prstClr val="black">
                  <a:alpha val="40000"/>
                </a:prstClr>
              </a:outerShdw>
            </a:effectLst>
          </p:spPr>
        </p:pic>
        <p:sp>
          <p:nvSpPr>
            <p:cNvPr id="16" name="CuadroTexto 14">
              <a:extLst>
                <a:ext uri="{FF2B5EF4-FFF2-40B4-BE49-F238E27FC236}">
                  <a16:creationId xmlns:a16="http://schemas.microsoft.com/office/drawing/2014/main" id="{659DE2A9-5571-8F47-B755-3B65687EDC7C}"/>
                </a:ext>
              </a:extLst>
            </p:cNvPr>
            <p:cNvSpPr txBox="1"/>
            <p:nvPr/>
          </p:nvSpPr>
          <p:spPr>
            <a:xfrm>
              <a:off x="202769" y="4324653"/>
              <a:ext cx="3526837" cy="338554"/>
            </a:xfrm>
            <a:prstGeom prst="rect">
              <a:avLst/>
            </a:prstGeom>
            <a:noFill/>
          </p:spPr>
          <p:txBody>
            <a:bodyPr wrap="square" rtlCol="0">
              <a:spAutoFit/>
            </a:bodyPr>
            <a:lstStyle/>
            <a:p>
              <a:r>
                <a:rPr lang="es-MX" sz="1600" b="1" i="1" dirty="0"/>
                <a:t>Court &amp; Fizaine (2017)</a:t>
              </a:r>
            </a:p>
          </p:txBody>
        </p:sp>
        <p:sp>
          <p:nvSpPr>
            <p:cNvPr id="2" name="TextBox 1">
              <a:extLst>
                <a:ext uri="{FF2B5EF4-FFF2-40B4-BE49-F238E27FC236}">
                  <a16:creationId xmlns:a16="http://schemas.microsoft.com/office/drawing/2014/main" id="{EDB12EFA-1AC3-1372-AA2B-03FEFFEC0823}"/>
                </a:ext>
              </a:extLst>
            </p:cNvPr>
            <p:cNvSpPr txBox="1"/>
            <p:nvPr/>
          </p:nvSpPr>
          <p:spPr>
            <a:xfrm>
              <a:off x="1589105" y="2204739"/>
              <a:ext cx="1165326" cy="369332"/>
            </a:xfrm>
            <a:prstGeom prst="rect">
              <a:avLst/>
            </a:prstGeom>
            <a:solidFill>
              <a:schemeClr val="bg1"/>
            </a:solidFill>
          </p:spPr>
          <p:txBody>
            <a:bodyPr wrap="square" rtlCol="0">
              <a:spAutoFit/>
            </a:bodyPr>
            <a:lstStyle/>
            <a:p>
              <a:pPr algn="ctr"/>
              <a:r>
                <a:rPr lang="en-US" b="1" dirty="0">
                  <a:latin typeface="Arial" panose="020B0604020202020204" pitchFamily="34" charset="0"/>
                  <a:cs typeface="Arial" panose="020B0604020202020204" pitchFamily="34" charset="0"/>
                </a:rPr>
                <a:t>OIL</a:t>
              </a:r>
            </a:p>
          </p:txBody>
        </p:sp>
      </p:grpSp>
      <p:sp>
        <p:nvSpPr>
          <p:cNvPr id="11" name="Rectangle 2">
            <a:extLst>
              <a:ext uri="{FF2B5EF4-FFF2-40B4-BE49-F238E27FC236}">
                <a16:creationId xmlns:a16="http://schemas.microsoft.com/office/drawing/2014/main" id="{50FB49B5-C4C4-7D09-1B2B-316FCB08AAC1}"/>
              </a:ext>
            </a:extLst>
          </p:cNvPr>
          <p:cNvSpPr>
            <a:spLocks noChangeArrowheads="1"/>
          </p:cNvSpPr>
          <p:nvPr/>
        </p:nvSpPr>
        <p:spPr bwMode="auto">
          <a:xfrm>
            <a:off x="202768" y="5952841"/>
            <a:ext cx="11500340" cy="996574"/>
          </a:xfrm>
          <a:prstGeom prst="rect">
            <a:avLst/>
          </a:prstGeom>
          <a:noFill/>
          <a:ln>
            <a:noFill/>
          </a:ln>
          <a:effectLst/>
        </p:spPr>
        <p:txBody>
          <a:bodyPr lIns="0" tIns="0" rIns="39240" bIns="0" anchor="ctr"/>
          <a:lstStyle/>
          <a:p>
            <a:pPr marL="61913" algn="ctr">
              <a:tabLst>
                <a:tab pos="63500" algn="l"/>
                <a:tab pos="520700" algn="l"/>
                <a:tab pos="977900" algn="l"/>
                <a:tab pos="1435100" algn="l"/>
                <a:tab pos="1892300" algn="l"/>
                <a:tab pos="2349500" algn="l"/>
                <a:tab pos="2806700" algn="l"/>
                <a:tab pos="3263900" algn="l"/>
                <a:tab pos="3721100" algn="l"/>
                <a:tab pos="4178300" algn="l"/>
                <a:tab pos="4635500" algn="l"/>
                <a:tab pos="5092700" algn="l"/>
                <a:tab pos="5549900" algn="l"/>
                <a:tab pos="6007100" algn="l"/>
                <a:tab pos="6464300" algn="l"/>
                <a:tab pos="6921500" algn="l"/>
                <a:tab pos="7378700" algn="l"/>
                <a:tab pos="7835900" algn="l"/>
                <a:tab pos="8293100" algn="l"/>
                <a:tab pos="8750300" algn="l"/>
                <a:tab pos="9207500" algn="l"/>
              </a:tabLst>
            </a:pPr>
            <a:r>
              <a:rPr lang="es-MX" b="1" dirty="0">
                <a:solidFill>
                  <a:srgbClr val="000000"/>
                </a:solidFill>
                <a:latin typeface="Arial" charset="0"/>
                <a:cs typeface="Gill Sans" charset="0"/>
              </a:rPr>
              <a:t>The U.S. needs to drill 100 times more wells and 100 longer wells to produce the same amount of oil as Saudi Arabia. In addition to requiring additional energy to carry out fracking.  </a:t>
            </a:r>
            <a:endParaRPr lang="es-MX" b="1" dirty="0">
              <a:solidFill>
                <a:srgbClr val="FF0000"/>
              </a:solidFill>
              <a:latin typeface="Arial" charset="0"/>
              <a:cs typeface="Gill Sans" charset="0"/>
            </a:endParaRPr>
          </a:p>
        </p:txBody>
      </p:sp>
      <p:grpSp>
        <p:nvGrpSpPr>
          <p:cNvPr id="4" name="Grupo 3">
            <a:extLst>
              <a:ext uri="{FF2B5EF4-FFF2-40B4-BE49-F238E27FC236}">
                <a16:creationId xmlns:a16="http://schemas.microsoft.com/office/drawing/2014/main" id="{0C579D5D-5EEF-526D-A8F8-E37415B0C227}"/>
              </a:ext>
            </a:extLst>
          </p:cNvPr>
          <p:cNvGrpSpPr/>
          <p:nvPr/>
        </p:nvGrpSpPr>
        <p:grpSpPr>
          <a:xfrm>
            <a:off x="4391941" y="1099290"/>
            <a:ext cx="6697905" cy="4925930"/>
            <a:chOff x="4228651" y="952329"/>
            <a:chExt cx="6697905" cy="4925930"/>
          </a:xfrm>
        </p:grpSpPr>
        <p:pic>
          <p:nvPicPr>
            <p:cNvPr id="17" name="Imagen 5">
              <a:extLst>
                <a:ext uri="{FF2B5EF4-FFF2-40B4-BE49-F238E27FC236}">
                  <a16:creationId xmlns:a16="http://schemas.microsoft.com/office/drawing/2014/main" id="{8FC33CCD-CEE3-C549-A745-41C29AB60A3D}"/>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607241" y="952329"/>
              <a:ext cx="5612755" cy="3835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ángulo 10">
              <a:extLst>
                <a:ext uri="{FF2B5EF4-FFF2-40B4-BE49-F238E27FC236}">
                  <a16:creationId xmlns:a16="http://schemas.microsoft.com/office/drawing/2014/main" id="{3C53C821-7507-3B4A-A221-954093354A89}"/>
                </a:ext>
              </a:extLst>
            </p:cNvPr>
            <p:cNvSpPr>
              <a:spLocks noChangeArrowheads="1"/>
            </p:cNvSpPr>
            <p:nvPr/>
          </p:nvSpPr>
          <p:spPr bwMode="auto">
            <a:xfrm>
              <a:off x="4228651" y="4862596"/>
              <a:ext cx="636993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chemeClr val="tx1"/>
                  </a:solidFill>
                  <a:latin typeface="Calibri" charset="0"/>
                  <a:ea typeface="ＭＳ Ｐゴシック" charset="-128"/>
                </a:defRPr>
              </a:lvl1pPr>
              <a:lvl2pPr marL="742950" indent="-285750">
                <a:spcBef>
                  <a:spcPct val="20000"/>
                </a:spcBef>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tx1"/>
                  </a:solidFill>
                  <a:latin typeface="Calibri" charset="0"/>
                  <a:ea typeface="ＭＳ Ｐゴシック" charset="-128"/>
                </a:defRPr>
              </a:lvl2pPr>
              <a:lvl3pPr marL="1143000" indent="-228600">
                <a:spcBef>
                  <a:spcPct val="20000"/>
                </a:spcBef>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alibri" charset="0"/>
                  <a:ea typeface="ＭＳ Ｐゴシック" charset="-128"/>
                </a:defRPr>
              </a:lvl3pPr>
              <a:lvl4pPr marL="1600200" indent="-228600">
                <a:spcBef>
                  <a:spcPct val="20000"/>
                </a:spcBef>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Calibri" charset="0"/>
                  <a:ea typeface="ＭＳ Ｐゴシック" charset="-128"/>
                </a:defRPr>
              </a:lvl4pPr>
              <a:lvl5pPr marL="2057400" indent="-228600">
                <a:spcBef>
                  <a:spcPct val="20000"/>
                </a:spcBef>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Calibri" charset="0"/>
                  <a:ea typeface="ＭＳ Ｐゴシック" charset="-128"/>
                </a:defRPr>
              </a:lvl9pPr>
            </a:lstStyle>
            <a:p>
              <a:pPr algn="ctr">
                <a:spcBef>
                  <a:spcPct val="0"/>
                </a:spcBef>
                <a:buSzPct val="58000"/>
                <a:buNone/>
              </a:pPr>
              <a:r>
                <a:rPr lang="en-GB" altLang="en-US" sz="2000" b="1" dirty="0">
                  <a:latin typeface="Arial" charset="0"/>
                </a:rPr>
                <a:t>Due to the decreasing energy return, the increase in oil and gas production does not translate into a similar increase in </a:t>
              </a:r>
              <a:r>
                <a:rPr lang="en-GB" altLang="en-US" sz="2000" b="1" dirty="0">
                  <a:solidFill>
                    <a:srgbClr val="C00000"/>
                  </a:solidFill>
                  <a:latin typeface="Arial" charset="0"/>
                </a:rPr>
                <a:t>available energy.</a:t>
              </a:r>
            </a:p>
          </p:txBody>
        </p:sp>
        <p:pic>
          <p:nvPicPr>
            <p:cNvPr id="14" name="Picture 2">
              <a:extLst>
                <a:ext uri="{FF2B5EF4-FFF2-40B4-BE49-F238E27FC236}">
                  <a16:creationId xmlns:a16="http://schemas.microsoft.com/office/drawing/2014/main" id="{988E7735-1A38-7A85-7B7C-F5FAEA51F11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69898" y="3064233"/>
              <a:ext cx="956658" cy="624035"/>
            </a:xfrm>
            <a:prstGeom prst="rect">
              <a:avLst/>
            </a:prstGeom>
          </p:spPr>
        </p:pic>
        <p:pic>
          <p:nvPicPr>
            <p:cNvPr id="15" name="Picture 4">
              <a:extLst>
                <a:ext uri="{FF2B5EF4-FFF2-40B4-BE49-F238E27FC236}">
                  <a16:creationId xmlns:a16="http://schemas.microsoft.com/office/drawing/2014/main" id="{2022615A-F9E0-592E-ED5C-9E646DF8691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969898" y="2414353"/>
              <a:ext cx="956658" cy="624035"/>
            </a:xfrm>
            <a:prstGeom prst="rect">
              <a:avLst/>
            </a:prstGeom>
          </p:spPr>
        </p:pic>
        <p:pic>
          <p:nvPicPr>
            <p:cNvPr id="18" name="Picture 5">
              <a:extLst>
                <a:ext uri="{FF2B5EF4-FFF2-40B4-BE49-F238E27FC236}">
                  <a16:creationId xmlns:a16="http://schemas.microsoft.com/office/drawing/2014/main" id="{79FABBD0-1FDD-DD9E-FB43-266CC79D5C6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69376" y="1762124"/>
              <a:ext cx="942514" cy="614809"/>
            </a:xfrm>
            <a:prstGeom prst="rect">
              <a:avLst/>
            </a:prstGeom>
          </p:spPr>
        </p:pic>
      </p:grpSp>
    </p:spTree>
    <p:extLst>
      <p:ext uri="{BB962C8B-B14F-4D97-AF65-F5344CB8AC3E}">
        <p14:creationId xmlns:p14="http://schemas.microsoft.com/office/powerpoint/2010/main" val="1222079941"/>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5EF4B84D-586C-DAE9-205D-A4B89547BFB8}"/>
              </a:ext>
            </a:extLst>
          </p:cNvPr>
          <p:cNvSpPr txBox="1">
            <a:spLocks/>
          </p:cNvSpPr>
          <p:nvPr/>
        </p:nvSpPr>
        <p:spPr>
          <a:xfrm>
            <a:off x="223023" y="1"/>
            <a:ext cx="11731083" cy="554023"/>
          </a:xfrm>
          <a:prstGeom prst="rect">
            <a:avLst/>
          </a:prstGeom>
          <a:no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accent1"/>
                </a:solidFill>
                <a:latin typeface="Arial" panose="020B0604020202020204" pitchFamily="34" charset="0"/>
              </a:rPr>
              <a:t>Global consequences: the present situation </a:t>
            </a:r>
            <a:endParaRPr lang="en-US" sz="3200" b="1" dirty="0">
              <a:solidFill>
                <a:schemeClr val="accent1"/>
              </a:solidFill>
            </a:endParaRPr>
          </a:p>
        </p:txBody>
      </p:sp>
      <p:sp>
        <p:nvSpPr>
          <p:cNvPr id="9" name="TextBox 8">
            <a:extLst>
              <a:ext uri="{FF2B5EF4-FFF2-40B4-BE49-F238E27FC236}">
                <a16:creationId xmlns:a16="http://schemas.microsoft.com/office/drawing/2014/main" id="{AACEB2CD-26F0-D4EA-4C45-7CAA72E366EC}"/>
              </a:ext>
            </a:extLst>
          </p:cNvPr>
          <p:cNvSpPr txBox="1"/>
          <p:nvPr/>
        </p:nvSpPr>
        <p:spPr>
          <a:xfrm>
            <a:off x="223023" y="859789"/>
            <a:ext cx="5992108" cy="5539978"/>
          </a:xfrm>
          <a:prstGeom prst="rect">
            <a:avLst/>
          </a:prstGeom>
          <a:noFill/>
        </p:spPr>
        <p:txBody>
          <a:bodyPr wrap="square">
            <a:spAutoFit/>
          </a:bodyPr>
          <a:lstStyle/>
          <a:p>
            <a:pPr marL="285750" indent="-285750">
              <a:buFont typeface="Arial" panose="020B0604020202020204" pitchFamily="34" charset="0"/>
              <a:buChar char="•"/>
            </a:pPr>
            <a:r>
              <a:rPr lang="en-US" b="1" dirty="0">
                <a:solidFill>
                  <a:srgbClr val="0070C0"/>
                </a:solidFill>
                <a:latin typeface="Arial" panose="020B0604020202020204" pitchFamily="34" charset="0"/>
                <a:cs typeface="Arial" panose="020B0604020202020204" pitchFamily="34" charset="0"/>
              </a:rPr>
              <a:t>Increase in the prices of all industrial and agricultural goods </a:t>
            </a:r>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sym typeface="Wingdings" pitchFamily="2" charset="2"/>
              </a:rPr>
              <a:t> </a:t>
            </a:r>
            <a:r>
              <a:rPr lang="en-US" dirty="0">
                <a:latin typeface="Arial" panose="020B0604020202020204" pitchFamily="34" charset="0"/>
                <a:cs typeface="Arial" panose="020B0604020202020204" pitchFamily="34" charset="0"/>
              </a:rPr>
              <a:t>increase in the consumer price index (8 - 10%)</a:t>
            </a:r>
          </a:p>
          <a:p>
            <a:pPr marL="285750" indent="-285750">
              <a:buFont typeface="Arial" panose="020B0604020202020204" pitchFamily="34" charset="0"/>
              <a:buChar char="•"/>
            </a:pPr>
            <a:r>
              <a:rPr lang="en-US" b="1" dirty="0">
                <a:solidFill>
                  <a:srgbClr val="0070C0"/>
                </a:solidFill>
                <a:latin typeface="Arial" panose="020B0604020202020204" pitchFamily="34" charset="0"/>
                <a:cs typeface="Arial" panose="020B0604020202020204" pitchFamily="34" charset="0"/>
              </a:rPr>
              <a:t>Disruption of global supply chains and critical industrial inputs</a:t>
            </a:r>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microchips, plastics, fertilizers </a:t>
            </a:r>
            <a:r>
              <a:rPr lang="en-US" dirty="0" err="1">
                <a:latin typeface="Arial" panose="020B0604020202020204" pitchFamily="34" charset="0"/>
                <a:cs typeface="Arial" panose="020B0604020202020204" pitchFamily="34" charset="0"/>
              </a:rPr>
              <a:t>etc</a:t>
            </a:r>
            <a:r>
              <a:rPr lang="en-US" dirty="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en-US" b="1" dirty="0">
                <a:solidFill>
                  <a:srgbClr val="0070C0"/>
                </a:solidFill>
                <a:latin typeface="Arial" panose="020B0604020202020204" pitchFamily="34" charset="0"/>
                <a:cs typeface="Arial" panose="020B0604020202020204" pitchFamily="34" charset="0"/>
              </a:rPr>
              <a:t>Forced decrease in economic activity </a:t>
            </a:r>
            <a:r>
              <a:rPr lang="en-US" b="1" dirty="0">
                <a:latin typeface="Arial" panose="020B0604020202020204" pitchFamily="34" charset="0"/>
                <a:cs typeface="Arial" panose="020B0604020202020204" pitchFamily="34" charset="0"/>
              </a:rPr>
              <a:t>(blamed to COVID and on the Russian- Ukrainian war and..)  </a:t>
            </a:r>
          </a:p>
          <a:p>
            <a:pPr algn="ctr"/>
            <a:endParaRPr lang="en-US" b="1" dirty="0">
              <a:solidFill>
                <a:srgbClr val="C00000"/>
              </a:solidFill>
              <a:latin typeface="Arial" panose="020B0604020202020204" pitchFamily="34" charset="0"/>
              <a:cs typeface="Arial" panose="020B0604020202020204" pitchFamily="34" charset="0"/>
            </a:endParaRPr>
          </a:p>
          <a:p>
            <a:pPr algn="ctr"/>
            <a:r>
              <a:rPr lang="en-US" sz="2400" b="1" dirty="0">
                <a:solidFill>
                  <a:srgbClr val="C00000"/>
                </a:solidFill>
                <a:latin typeface="Arial" panose="020B0604020202020204" pitchFamily="34" charset="0"/>
                <a:cs typeface="Arial" panose="020B0604020202020204" pitchFamily="34" charset="0"/>
              </a:rPr>
              <a:t>This is not a temporary issue but a structural problem</a:t>
            </a:r>
            <a:r>
              <a:rPr lang="en-US" sz="2400" dirty="0">
                <a:latin typeface="Arial" panose="020B0604020202020204" pitchFamily="34" charset="0"/>
                <a:cs typeface="Arial" panose="020B0604020202020204" pitchFamily="34" charset="0"/>
              </a:rPr>
              <a:t> </a:t>
            </a:r>
          </a:p>
          <a:p>
            <a:endParaRPr lang="en-US" b="1" dirty="0">
              <a:latin typeface="Arial" panose="020B0604020202020204" pitchFamily="34" charset="0"/>
              <a:cs typeface="Arial" panose="020B0604020202020204" pitchFamily="34" charset="0"/>
            </a:endParaRPr>
          </a:p>
          <a:p>
            <a:pPr algn="ctr"/>
            <a:r>
              <a:rPr lang="en-US" b="1" dirty="0">
                <a:latin typeface="Arial" panose="020B0604020202020204" pitchFamily="34" charset="0"/>
                <a:cs typeface="Arial" panose="020B0604020202020204" pitchFamily="34" charset="0"/>
              </a:rPr>
              <a:t>The problem is not in the moderate recovery in demand, but in the scarcity of supply and particularly </a:t>
            </a:r>
            <a:r>
              <a:rPr lang="en-US" b="1" dirty="0">
                <a:solidFill>
                  <a:srgbClr val="C00000"/>
                </a:solidFill>
                <a:latin typeface="Arial" panose="020B0604020202020204" pitchFamily="34" charset="0"/>
                <a:cs typeface="Arial" panose="020B0604020202020204" pitchFamily="34" charset="0"/>
              </a:rPr>
              <a:t>in the rising cost of all fossil fuels</a:t>
            </a:r>
            <a:r>
              <a:rPr lang="en-US" b="1" dirty="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algn="ctr"/>
            <a:r>
              <a:rPr lang="en-US" dirty="0">
                <a:latin typeface="Arial" panose="020B0604020202020204" pitchFamily="34" charset="0"/>
                <a:cs typeface="Arial" panose="020B0604020202020204" pitchFamily="34" charset="0"/>
              </a:rPr>
              <a:t>The crisis has been brewing for more than a decade, but through lower interest rates and growing indebtedness  the central banks - had managed to postpone it. </a:t>
            </a:r>
          </a:p>
          <a:p>
            <a:pPr algn="ctr"/>
            <a:r>
              <a:rPr lang="en-US" dirty="0">
                <a:latin typeface="Arial" panose="020B0604020202020204" pitchFamily="34" charset="0"/>
                <a:cs typeface="Arial" panose="020B0604020202020204" pitchFamily="34" charset="0"/>
              </a:rPr>
              <a:t>(See the work by </a:t>
            </a:r>
            <a:r>
              <a:rPr lang="en-US" b="1" dirty="0">
                <a:latin typeface="Arial" panose="020B0604020202020204" pitchFamily="34" charset="0"/>
                <a:cs typeface="Arial" panose="020B0604020202020204" pitchFamily="34" charset="0"/>
              </a:rPr>
              <a:t>Antonio </a:t>
            </a:r>
            <a:r>
              <a:rPr lang="en-US" b="1" dirty="0" err="1">
                <a:latin typeface="Arial" panose="020B0604020202020204" pitchFamily="34" charset="0"/>
                <a:cs typeface="Arial" panose="020B0604020202020204" pitchFamily="34" charset="0"/>
              </a:rPr>
              <a:t>Turiel</a:t>
            </a:r>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on the subject)</a:t>
            </a:r>
          </a:p>
        </p:txBody>
      </p:sp>
      <p:pic>
        <p:nvPicPr>
          <p:cNvPr id="10" name="Picture 9">
            <a:extLst>
              <a:ext uri="{FF2B5EF4-FFF2-40B4-BE49-F238E27FC236}">
                <a16:creationId xmlns:a16="http://schemas.microsoft.com/office/drawing/2014/main" id="{F41EB567-F82A-DD05-56EE-60D96B4E9213}"/>
              </a:ext>
            </a:extLst>
          </p:cNvPr>
          <p:cNvPicPr>
            <a:picLocks noChangeAspect="1"/>
          </p:cNvPicPr>
          <p:nvPr/>
        </p:nvPicPr>
        <p:blipFill>
          <a:blip r:embed="rId2"/>
          <a:stretch>
            <a:fillRect/>
          </a:stretch>
        </p:blipFill>
        <p:spPr>
          <a:xfrm>
            <a:off x="6503972" y="3590683"/>
            <a:ext cx="1801592" cy="3003065"/>
          </a:xfrm>
          <a:prstGeom prst="rect">
            <a:avLst/>
          </a:prstGeom>
          <a:ln>
            <a:solidFill>
              <a:schemeClr val="tx1"/>
            </a:solidFill>
          </a:ln>
        </p:spPr>
      </p:pic>
      <p:pic>
        <p:nvPicPr>
          <p:cNvPr id="4098" name="Picture 2">
            <a:extLst>
              <a:ext uri="{FF2B5EF4-FFF2-40B4-BE49-F238E27FC236}">
                <a16:creationId xmlns:a16="http://schemas.microsoft.com/office/drawing/2014/main" id="{54FE7CA2-206A-AAFD-95C2-79C634B83EA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469641" y="3810936"/>
            <a:ext cx="3548236" cy="2442475"/>
          </a:xfrm>
          <a:prstGeom prst="rect">
            <a:avLst/>
          </a:prstGeom>
          <a:solidFill>
            <a:schemeClr val="bg1"/>
          </a:solidFill>
          <a:ln>
            <a:solidFill>
              <a:schemeClr val="tx1"/>
            </a:solidFill>
          </a:ln>
        </p:spPr>
      </p:pic>
      <p:pic>
        <p:nvPicPr>
          <p:cNvPr id="8" name="Imagen 7">
            <a:extLst>
              <a:ext uri="{FF2B5EF4-FFF2-40B4-BE49-F238E27FC236}">
                <a16:creationId xmlns:a16="http://schemas.microsoft.com/office/drawing/2014/main" id="{95AC8345-D134-4793-A8BA-AAF7034A23F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42128" y="677585"/>
            <a:ext cx="3655026" cy="2751415"/>
          </a:xfrm>
          <a:prstGeom prst="rect">
            <a:avLst/>
          </a:prstGeom>
        </p:spPr>
      </p:pic>
      <p:sp>
        <p:nvSpPr>
          <p:cNvPr id="11" name="CuadroTexto 10">
            <a:extLst>
              <a:ext uri="{FF2B5EF4-FFF2-40B4-BE49-F238E27FC236}">
                <a16:creationId xmlns:a16="http://schemas.microsoft.com/office/drawing/2014/main" id="{439A43E6-16EE-06EC-6D24-E946E1786E4D}"/>
              </a:ext>
            </a:extLst>
          </p:cNvPr>
          <p:cNvSpPr txBox="1"/>
          <p:nvPr/>
        </p:nvSpPr>
        <p:spPr>
          <a:xfrm>
            <a:off x="10297154" y="1137582"/>
            <a:ext cx="1492720" cy="1938992"/>
          </a:xfrm>
          <a:prstGeom prst="rect">
            <a:avLst/>
          </a:prstGeom>
          <a:noFill/>
        </p:spPr>
        <p:txBody>
          <a:bodyPr wrap="square">
            <a:spAutoFit/>
          </a:bodyPr>
          <a:lstStyle/>
          <a:p>
            <a:pPr marL="285750" indent="-285750" algn="ctr">
              <a:spcBef>
                <a:spcPct val="0"/>
              </a:spcBef>
            </a:pPr>
            <a:r>
              <a:rPr lang="en-US" sz="1200" b="1" dirty="0">
                <a:latin typeface="Arial" panose="020B0604020202020204" pitchFamily="34" charset="0"/>
                <a:cs typeface="Arial" panose="020B0604020202020204" pitchFamily="34" charset="0"/>
              </a:rPr>
              <a:t>In the past decade, an </a:t>
            </a:r>
            <a:r>
              <a:rPr lang="en-US" sz="1200" b="1" dirty="0">
                <a:solidFill>
                  <a:srgbClr val="C00000"/>
                </a:solidFill>
                <a:latin typeface="Arial" panose="020B0604020202020204" pitchFamily="34" charset="0"/>
                <a:cs typeface="Arial" panose="020B0604020202020204" pitchFamily="34" charset="0"/>
              </a:rPr>
              <a:t>oil price of 90 USD/barrel has been too low for the industry to invest but too expensive for the economy</a:t>
            </a:r>
            <a:r>
              <a:rPr lang="en-US" sz="1200" b="1"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8535281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E295C0B-6648-AB46-A049-4E3B051B98D3}"/>
              </a:ext>
            </a:extLst>
          </p:cNvPr>
          <p:cNvSpPr>
            <a:spLocks noGrp="1"/>
          </p:cNvSpPr>
          <p:nvPr>
            <p:ph type="title"/>
          </p:nvPr>
        </p:nvSpPr>
        <p:spPr>
          <a:xfrm>
            <a:off x="-1004187" y="447623"/>
            <a:ext cx="10515600" cy="1325563"/>
          </a:xfrm>
        </p:spPr>
        <p:txBody>
          <a:bodyPr>
            <a:noAutofit/>
          </a:bodyPr>
          <a:lstStyle/>
          <a:p>
            <a:pPr algn="ctr"/>
            <a:r>
              <a:rPr lang="es-MX" sz="3200" b="1" dirty="0"/>
              <a:t>The response from the “status quo”: </a:t>
            </a:r>
            <a:br>
              <a:rPr lang="es-MX" sz="3200" b="1" dirty="0"/>
            </a:br>
            <a:r>
              <a:rPr lang="es-MX" sz="3200" b="1" dirty="0">
                <a:solidFill>
                  <a:srgbClr val="C00000"/>
                </a:solidFill>
              </a:rPr>
              <a:t>MORE OF THE SAME… BUT </a:t>
            </a:r>
            <a:r>
              <a:rPr lang="es-MX" sz="3200" b="1" dirty="0">
                <a:solidFill>
                  <a:srgbClr val="00B050"/>
                </a:solidFill>
              </a:rPr>
              <a:t>GREEN</a:t>
            </a:r>
            <a:br>
              <a:rPr lang="es-MX" sz="3200" b="1" dirty="0"/>
            </a:br>
            <a:endParaRPr lang="es-MX" sz="3200" b="1" dirty="0"/>
          </a:p>
        </p:txBody>
      </p:sp>
      <p:sp>
        <p:nvSpPr>
          <p:cNvPr id="3" name="Marcador de contenido 2">
            <a:extLst>
              <a:ext uri="{FF2B5EF4-FFF2-40B4-BE49-F238E27FC236}">
                <a16:creationId xmlns:a16="http://schemas.microsoft.com/office/drawing/2014/main" id="{DAA6685F-24FF-CF4E-BEEB-6AF3889BF572}"/>
              </a:ext>
            </a:extLst>
          </p:cNvPr>
          <p:cNvSpPr>
            <a:spLocks noGrp="1"/>
          </p:cNvSpPr>
          <p:nvPr>
            <p:ph idx="1"/>
          </p:nvPr>
        </p:nvSpPr>
        <p:spPr>
          <a:xfrm>
            <a:off x="230183" y="2748348"/>
            <a:ext cx="10515600" cy="4351338"/>
          </a:xfrm>
        </p:spPr>
        <p:txBody>
          <a:bodyPr/>
          <a:lstStyle/>
          <a:p>
            <a:pPr lvl="1"/>
            <a:r>
              <a:rPr lang="es-MX" dirty="0"/>
              <a:t>GREEN </a:t>
            </a:r>
            <a:r>
              <a:rPr lang="es-MX" dirty="0">
                <a:solidFill>
                  <a:schemeClr val="accent1"/>
                </a:solidFill>
              </a:rPr>
              <a:t>GROWTH</a:t>
            </a:r>
          </a:p>
          <a:p>
            <a:pPr lvl="1"/>
            <a:r>
              <a:rPr lang="es-MX" dirty="0"/>
              <a:t>GREEN ECONOMY</a:t>
            </a:r>
          </a:p>
          <a:p>
            <a:pPr lvl="1"/>
            <a:r>
              <a:rPr lang="es-MX" dirty="0"/>
              <a:t>GREEN DEAL</a:t>
            </a:r>
          </a:p>
          <a:p>
            <a:pPr lvl="1"/>
            <a:r>
              <a:rPr lang="es-MX" dirty="0"/>
              <a:t>GREEN RECOVERY</a:t>
            </a:r>
          </a:p>
          <a:p>
            <a:pPr lvl="1"/>
            <a:r>
              <a:rPr lang="es-MX" dirty="0"/>
              <a:t>“GREEN” ENERGY</a:t>
            </a:r>
          </a:p>
          <a:p>
            <a:pPr marL="457200" lvl="1" indent="0">
              <a:buNone/>
            </a:pPr>
            <a:endParaRPr lang="es-MX" dirty="0"/>
          </a:p>
        </p:txBody>
      </p:sp>
      <p:pic>
        <p:nvPicPr>
          <p:cNvPr id="4" name="Imagen 3">
            <a:extLst>
              <a:ext uri="{FF2B5EF4-FFF2-40B4-BE49-F238E27FC236}">
                <a16:creationId xmlns:a16="http://schemas.microsoft.com/office/drawing/2014/main" id="{D487E5E6-DB2E-3F42-B233-9003B60FD921}"/>
              </a:ext>
            </a:extLst>
          </p:cNvPr>
          <p:cNvPicPr>
            <a:picLocks noChangeAspect="1"/>
          </p:cNvPicPr>
          <p:nvPr/>
        </p:nvPicPr>
        <p:blipFill>
          <a:blip r:embed="rId2"/>
          <a:stretch>
            <a:fillRect/>
          </a:stretch>
        </p:blipFill>
        <p:spPr>
          <a:xfrm>
            <a:off x="3271400" y="2295177"/>
            <a:ext cx="5075505" cy="2842283"/>
          </a:xfrm>
          <a:prstGeom prst="rect">
            <a:avLst/>
          </a:prstGeom>
        </p:spPr>
      </p:pic>
      <p:sp>
        <p:nvSpPr>
          <p:cNvPr id="7" name="CuadroTexto 6">
            <a:extLst>
              <a:ext uri="{FF2B5EF4-FFF2-40B4-BE49-F238E27FC236}">
                <a16:creationId xmlns:a16="http://schemas.microsoft.com/office/drawing/2014/main" id="{E2964D1C-FBF1-0044-B330-7671BEAEFABA}"/>
              </a:ext>
            </a:extLst>
          </p:cNvPr>
          <p:cNvSpPr txBox="1"/>
          <p:nvPr/>
        </p:nvSpPr>
        <p:spPr>
          <a:xfrm>
            <a:off x="1763486" y="5845967"/>
            <a:ext cx="8091335" cy="646331"/>
          </a:xfrm>
          <a:prstGeom prst="rect">
            <a:avLst/>
          </a:prstGeom>
          <a:solidFill>
            <a:srgbClr val="FFC000"/>
          </a:solidFill>
        </p:spPr>
        <p:txBody>
          <a:bodyPr wrap="square" rtlCol="0">
            <a:spAutoFit/>
          </a:bodyPr>
          <a:lstStyle/>
          <a:p>
            <a:pPr algn="ctr"/>
            <a:r>
              <a:rPr lang="es-MX" dirty="0"/>
              <a:t>SOLUTIONS: Technology (digital, large-scale renewables, geoingeneering) </a:t>
            </a:r>
          </a:p>
          <a:p>
            <a:pPr algn="ctr"/>
            <a:r>
              <a:rPr lang="es-MX" dirty="0"/>
              <a:t>Corporate driven, top-down projects; Extractive logic</a:t>
            </a:r>
          </a:p>
        </p:txBody>
      </p:sp>
      <p:grpSp>
        <p:nvGrpSpPr>
          <p:cNvPr id="10" name="Grupo 9">
            <a:extLst>
              <a:ext uri="{FF2B5EF4-FFF2-40B4-BE49-F238E27FC236}">
                <a16:creationId xmlns:a16="http://schemas.microsoft.com/office/drawing/2014/main" id="{275D557A-561E-8344-B2A6-C36E0D301745}"/>
              </a:ext>
            </a:extLst>
          </p:cNvPr>
          <p:cNvGrpSpPr/>
          <p:nvPr/>
        </p:nvGrpSpPr>
        <p:grpSpPr>
          <a:xfrm>
            <a:off x="8598260" y="238003"/>
            <a:ext cx="3593740" cy="2066400"/>
            <a:chOff x="8679967" y="227245"/>
            <a:chExt cx="3593740" cy="2066400"/>
          </a:xfrm>
        </p:grpSpPr>
        <p:pic>
          <p:nvPicPr>
            <p:cNvPr id="5" name="Imagen 4">
              <a:extLst>
                <a:ext uri="{FF2B5EF4-FFF2-40B4-BE49-F238E27FC236}">
                  <a16:creationId xmlns:a16="http://schemas.microsoft.com/office/drawing/2014/main" id="{36376A41-8012-E34D-ABE7-3818B104E71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79968" y="227245"/>
              <a:ext cx="3593739" cy="2066400"/>
            </a:xfrm>
            <a:prstGeom prst="rect">
              <a:avLst/>
            </a:prstGeom>
          </p:spPr>
        </p:pic>
        <p:sp>
          <p:nvSpPr>
            <p:cNvPr id="8" name="CuadroTexto 7">
              <a:extLst>
                <a:ext uri="{FF2B5EF4-FFF2-40B4-BE49-F238E27FC236}">
                  <a16:creationId xmlns:a16="http://schemas.microsoft.com/office/drawing/2014/main" id="{C580ACFA-EB0B-F142-A7D1-705B50011CAB}"/>
                </a:ext>
              </a:extLst>
            </p:cNvPr>
            <p:cNvSpPr txBox="1"/>
            <p:nvPr/>
          </p:nvSpPr>
          <p:spPr>
            <a:xfrm>
              <a:off x="8679967" y="264047"/>
              <a:ext cx="3312573" cy="523220"/>
            </a:xfrm>
            <a:prstGeom prst="rect">
              <a:avLst/>
            </a:prstGeom>
            <a:solidFill>
              <a:schemeClr val="bg1"/>
            </a:solidFill>
          </p:spPr>
          <p:txBody>
            <a:bodyPr wrap="none" rtlCol="0">
              <a:spAutoFit/>
            </a:bodyPr>
            <a:lstStyle/>
            <a:p>
              <a:pPr algn="ctr"/>
              <a:r>
                <a:rPr lang="es-MX" sz="1400" dirty="0"/>
                <a:t>Well ..  we need to save the planet without</a:t>
              </a:r>
            </a:p>
            <a:p>
              <a:pPr algn="ctr"/>
              <a:r>
                <a:rPr lang="es-MX" sz="1400" dirty="0"/>
                <a:t>changing the system that has destroyed  it </a:t>
              </a:r>
            </a:p>
          </p:txBody>
        </p:sp>
        <p:sp>
          <p:nvSpPr>
            <p:cNvPr id="9" name="CuadroTexto 8">
              <a:extLst>
                <a:ext uri="{FF2B5EF4-FFF2-40B4-BE49-F238E27FC236}">
                  <a16:creationId xmlns:a16="http://schemas.microsoft.com/office/drawing/2014/main" id="{F7ECD6FD-AE36-F048-AFAB-FFEDE39F79DE}"/>
                </a:ext>
              </a:extLst>
            </p:cNvPr>
            <p:cNvSpPr txBox="1"/>
            <p:nvPr/>
          </p:nvSpPr>
          <p:spPr>
            <a:xfrm>
              <a:off x="10348857" y="720341"/>
              <a:ext cx="1537232" cy="307777"/>
            </a:xfrm>
            <a:prstGeom prst="rect">
              <a:avLst/>
            </a:prstGeom>
            <a:solidFill>
              <a:schemeClr val="bg1"/>
            </a:solidFill>
          </p:spPr>
          <p:txBody>
            <a:bodyPr wrap="square" rtlCol="0">
              <a:spAutoFit/>
            </a:bodyPr>
            <a:lstStyle/>
            <a:p>
              <a:r>
                <a:rPr lang="es-MX" sz="1400" dirty="0"/>
                <a:t>     Any ideas?</a:t>
              </a:r>
            </a:p>
          </p:txBody>
        </p:sp>
      </p:grpSp>
      <p:pic>
        <p:nvPicPr>
          <p:cNvPr id="14" name="Picture 6">
            <a:extLst>
              <a:ext uri="{FF2B5EF4-FFF2-40B4-BE49-F238E27FC236}">
                <a16:creationId xmlns:a16="http://schemas.microsoft.com/office/drawing/2014/main" id="{33DCA093-3892-C574-E10B-A2E3D210D5A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797637" y="4377108"/>
            <a:ext cx="1896293" cy="1149499"/>
          </a:xfrm>
          <a:prstGeom prst="rect">
            <a:avLst/>
          </a:prstGeom>
        </p:spPr>
      </p:pic>
      <p:pic>
        <p:nvPicPr>
          <p:cNvPr id="16" name="Picture 8" descr="Resultado de imagen para huge wind farm">
            <a:extLst>
              <a:ext uri="{FF2B5EF4-FFF2-40B4-BE49-F238E27FC236}">
                <a16:creationId xmlns:a16="http://schemas.microsoft.com/office/drawing/2014/main" id="{C53FCDAD-7C0A-25C1-3477-42A2E54B219F}"/>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b="-1"/>
          <a:stretch/>
        </p:blipFill>
        <p:spPr bwMode="auto">
          <a:xfrm>
            <a:off x="9511413" y="2282239"/>
            <a:ext cx="2182517" cy="181395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05251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88BF89FA-DD8B-A14E-9879-F9C3354C93E9}"/>
              </a:ext>
            </a:extLst>
          </p:cNvPr>
          <p:cNvSpPr>
            <a:spLocks noGrp="1"/>
          </p:cNvSpPr>
          <p:nvPr>
            <p:ph type="title"/>
          </p:nvPr>
        </p:nvSpPr>
        <p:spPr>
          <a:xfrm>
            <a:off x="1218557" y="0"/>
            <a:ext cx="8781970" cy="1325700"/>
          </a:xfrm>
        </p:spPr>
        <p:txBody>
          <a:bodyPr>
            <a:noAutofit/>
          </a:bodyPr>
          <a:lstStyle/>
          <a:p>
            <a:r>
              <a:rPr lang="es-MX" sz="3200" dirty="0"/>
              <a:t>Climate mitigation scenarios from international agencies are based on the </a:t>
            </a:r>
            <a:r>
              <a:rPr lang="es-MX" sz="3200" dirty="0">
                <a:solidFill>
                  <a:srgbClr val="00B050"/>
                </a:solidFill>
              </a:rPr>
              <a:t>greeen growth </a:t>
            </a:r>
            <a:r>
              <a:rPr lang="es-MX" sz="3200" dirty="0"/>
              <a:t>paradigm </a:t>
            </a:r>
          </a:p>
        </p:txBody>
      </p:sp>
      <p:sp>
        <p:nvSpPr>
          <p:cNvPr id="6" name="Marcador de texto 5">
            <a:extLst>
              <a:ext uri="{FF2B5EF4-FFF2-40B4-BE49-F238E27FC236}">
                <a16:creationId xmlns:a16="http://schemas.microsoft.com/office/drawing/2014/main" id="{69FEF0D1-5D8A-464D-A325-C41851C96D5F}"/>
              </a:ext>
            </a:extLst>
          </p:cNvPr>
          <p:cNvSpPr>
            <a:spLocks noGrp="1"/>
          </p:cNvSpPr>
          <p:nvPr>
            <p:ph type="body" idx="1"/>
          </p:nvPr>
        </p:nvSpPr>
        <p:spPr/>
        <p:txBody>
          <a:bodyPr/>
          <a:lstStyle/>
          <a:p>
            <a:endParaRPr lang="es-MX"/>
          </a:p>
        </p:txBody>
      </p:sp>
      <p:sp>
        <p:nvSpPr>
          <p:cNvPr id="2" name="Marcador de número de diapositiva 1">
            <a:extLst>
              <a:ext uri="{FF2B5EF4-FFF2-40B4-BE49-F238E27FC236}">
                <a16:creationId xmlns:a16="http://schemas.microsoft.com/office/drawing/2014/main" id="{EF5311D5-C024-9A41-8834-CAB410784069}"/>
              </a:ext>
            </a:extLst>
          </p:cNvPr>
          <p:cNvSpPr>
            <a:spLocks noGrp="1"/>
          </p:cNvSpPr>
          <p:nvPr>
            <p:ph type="sldNum" idx="12"/>
          </p:nvPr>
        </p:nvSpPr>
        <p:spPr/>
        <p:txBody>
          <a:bodyPr/>
          <a:lstStyle/>
          <a:p>
            <a:fld id="{863C8150-8499-AC41-959B-C21AE78BDA35}" type="slidenum">
              <a:rPr lang="en-US" smtClean="0"/>
              <a:pPr/>
              <a:t>14</a:t>
            </a:fld>
            <a:endParaRPr lang="en-US"/>
          </a:p>
        </p:txBody>
      </p:sp>
      <p:pic>
        <p:nvPicPr>
          <p:cNvPr id="3" name="Imagen 2">
            <a:extLst>
              <a:ext uri="{FF2B5EF4-FFF2-40B4-BE49-F238E27FC236}">
                <a16:creationId xmlns:a16="http://schemas.microsoft.com/office/drawing/2014/main" id="{C0E29BCF-0336-E34D-B85C-5341EE287770}"/>
              </a:ext>
            </a:extLst>
          </p:cNvPr>
          <p:cNvPicPr>
            <a:picLocks noChangeAspect="1"/>
          </p:cNvPicPr>
          <p:nvPr/>
        </p:nvPicPr>
        <p:blipFill>
          <a:blip r:embed="rId3"/>
          <a:stretch>
            <a:fillRect/>
          </a:stretch>
        </p:blipFill>
        <p:spPr>
          <a:xfrm>
            <a:off x="727872" y="1214362"/>
            <a:ext cx="6951657" cy="5746490"/>
          </a:xfrm>
          <a:prstGeom prst="rect">
            <a:avLst/>
          </a:prstGeom>
        </p:spPr>
      </p:pic>
      <p:sp>
        <p:nvSpPr>
          <p:cNvPr id="4" name="CuadroTexto 3">
            <a:extLst>
              <a:ext uri="{FF2B5EF4-FFF2-40B4-BE49-F238E27FC236}">
                <a16:creationId xmlns:a16="http://schemas.microsoft.com/office/drawing/2014/main" id="{96F74FA6-04E2-EB49-9D6E-C1666604A806}"/>
              </a:ext>
            </a:extLst>
          </p:cNvPr>
          <p:cNvSpPr txBox="1"/>
          <p:nvPr/>
        </p:nvSpPr>
        <p:spPr>
          <a:xfrm>
            <a:off x="8136922" y="2030007"/>
            <a:ext cx="3690556" cy="4401205"/>
          </a:xfrm>
          <a:prstGeom prst="rect">
            <a:avLst/>
          </a:prstGeom>
          <a:noFill/>
        </p:spPr>
        <p:txBody>
          <a:bodyPr wrap="square" rtlCol="0">
            <a:spAutoFit/>
          </a:bodyPr>
          <a:lstStyle/>
          <a:p>
            <a:pPr algn="ctr"/>
            <a:endParaRPr lang="es-MX" sz="2000" dirty="0"/>
          </a:p>
          <a:p>
            <a:pPr marL="285764" indent="-285764">
              <a:buFont typeface="Arial" panose="020B0604020202020204" pitchFamily="34" charset="0"/>
              <a:buChar char="•"/>
            </a:pPr>
            <a:r>
              <a:rPr lang="es-MX" sz="2000" dirty="0"/>
              <a:t>Assume increased economic activity and consumption</a:t>
            </a:r>
          </a:p>
          <a:p>
            <a:pPr marL="285764" indent="-285764">
              <a:buFont typeface="Arial" panose="020B0604020202020204" pitchFamily="34" charset="0"/>
              <a:buChar char="•"/>
            </a:pPr>
            <a:r>
              <a:rPr lang="es-MX" sz="2000" dirty="0"/>
              <a:t>Massive and very fast penetration of renewable energy (solar, wind) </a:t>
            </a:r>
          </a:p>
          <a:p>
            <a:pPr marL="285764" indent="-285764">
              <a:buFont typeface="Arial" panose="020B0604020202020204" pitchFamily="34" charset="0"/>
              <a:buChar char="•"/>
            </a:pPr>
            <a:r>
              <a:rPr lang="es-MX" sz="2000" dirty="0"/>
              <a:t>Reliance on high cost storage technologies like H</a:t>
            </a:r>
            <a:r>
              <a:rPr lang="es-MX" sz="2000" baseline="-25000" dirty="0"/>
              <a:t>2</a:t>
            </a:r>
            <a:r>
              <a:rPr lang="es-MX" sz="2000" dirty="0"/>
              <a:t> or</a:t>
            </a:r>
          </a:p>
          <a:p>
            <a:pPr marL="285764" indent="-285764">
              <a:buFont typeface="Arial" panose="020B0604020202020204" pitchFamily="34" charset="0"/>
              <a:buChar char="•"/>
            </a:pPr>
            <a:r>
              <a:rPr lang="es-MX" sz="2000" dirty="0">
                <a:solidFill>
                  <a:schemeClr val="accent1"/>
                </a:solidFill>
              </a:rPr>
              <a:t>Massive deployment of geoengineering technologies like CCS and BECCS </a:t>
            </a:r>
          </a:p>
        </p:txBody>
      </p:sp>
      <p:sp>
        <p:nvSpPr>
          <p:cNvPr id="8" name="CuadroTexto 7">
            <a:extLst>
              <a:ext uri="{FF2B5EF4-FFF2-40B4-BE49-F238E27FC236}">
                <a16:creationId xmlns:a16="http://schemas.microsoft.com/office/drawing/2014/main" id="{4176A68C-B969-D649-BDCC-3159A8BF64D7}"/>
              </a:ext>
            </a:extLst>
          </p:cNvPr>
          <p:cNvSpPr txBox="1"/>
          <p:nvPr/>
        </p:nvSpPr>
        <p:spPr>
          <a:xfrm>
            <a:off x="622024" y="6415803"/>
            <a:ext cx="3201517" cy="235898"/>
          </a:xfrm>
          <a:prstGeom prst="rect">
            <a:avLst/>
          </a:prstGeom>
          <a:solidFill>
            <a:schemeClr val="bg1"/>
          </a:solidFill>
        </p:spPr>
        <p:txBody>
          <a:bodyPr wrap="none" rtlCol="0">
            <a:spAutoFit/>
          </a:bodyPr>
          <a:lstStyle/>
          <a:p>
            <a:r>
              <a:rPr lang="es-MX" sz="933" dirty="0"/>
              <a:t>Fuente; IRENA, World Energy Transitions Outlook, 2021</a:t>
            </a:r>
          </a:p>
        </p:txBody>
      </p:sp>
    </p:spTree>
    <p:extLst>
      <p:ext uri="{BB962C8B-B14F-4D97-AF65-F5344CB8AC3E}">
        <p14:creationId xmlns:p14="http://schemas.microsoft.com/office/powerpoint/2010/main" val="26316357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a:spLocks/>
          </p:cNvSpPr>
          <p:nvPr/>
        </p:nvSpPr>
        <p:spPr bwMode="auto">
          <a:xfrm>
            <a:off x="491816" y="181732"/>
            <a:ext cx="10689328" cy="640251"/>
          </a:xfrm>
          <a:prstGeom prst="rect">
            <a:avLst/>
          </a:prstGeom>
          <a:noFill/>
          <a:ln>
            <a:noFill/>
          </a:ln>
        </p:spPr>
        <p:txBody>
          <a:bodyPr lIns="0" tIns="0" rIns="39240" bIns="0" anchor="ctr"/>
          <a:lstStyle/>
          <a:p>
            <a:pPr algn="ctr">
              <a:spcBef>
                <a:spcPts val="60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s-ES" sz="3600" b="1" dirty="0">
                <a:solidFill>
                  <a:schemeClr val="accent1"/>
                </a:solidFill>
                <a:latin typeface="Calibri" panose="020F0502020204030204" pitchFamily="34" charset="0"/>
                <a:ea typeface="ＭＳ Ｐゴシック" charset="0"/>
                <a:cs typeface="Calibri" panose="020F0502020204030204" pitchFamily="34" charset="0"/>
                <a:sym typeface="Arial Bold" charset="0"/>
              </a:rPr>
              <a:t> </a:t>
            </a:r>
            <a:r>
              <a:rPr lang="es-ES" sz="3600" b="1" dirty="0" err="1">
                <a:solidFill>
                  <a:schemeClr val="accent1"/>
                </a:solidFill>
                <a:latin typeface="Calibri" panose="020F0502020204030204" pitchFamily="34" charset="0"/>
                <a:ea typeface="ＭＳ Ｐゴシック" charset="0"/>
                <a:cs typeface="Calibri" panose="020F0502020204030204" pitchFamily="34" charset="0"/>
                <a:sym typeface="Arial Bold" charset="0"/>
              </a:rPr>
              <a:t>However</a:t>
            </a:r>
            <a:r>
              <a:rPr lang="es-ES" sz="3600" b="1" dirty="0">
                <a:solidFill>
                  <a:schemeClr val="accent1"/>
                </a:solidFill>
                <a:latin typeface="Calibri" panose="020F0502020204030204" pitchFamily="34" charset="0"/>
                <a:ea typeface="ＭＳ Ｐゴシック" charset="0"/>
                <a:cs typeface="Calibri" panose="020F0502020204030204" pitchFamily="34" charset="0"/>
                <a:sym typeface="Arial Bold" charset="0"/>
              </a:rPr>
              <a:t>… So </a:t>
            </a:r>
            <a:r>
              <a:rPr lang="es-ES" sz="3600" b="1" dirty="0" err="1">
                <a:solidFill>
                  <a:schemeClr val="accent1"/>
                </a:solidFill>
                <a:latin typeface="Calibri" panose="020F0502020204030204" pitchFamily="34" charset="0"/>
                <a:ea typeface="ＭＳ Ｐゴシック" charset="0"/>
                <a:cs typeface="Calibri" panose="020F0502020204030204" pitchFamily="34" charset="0"/>
                <a:sym typeface="Arial Bold" charset="0"/>
              </a:rPr>
              <a:t>far</a:t>
            </a:r>
            <a:r>
              <a:rPr lang="es-ES" sz="3600" b="1" dirty="0">
                <a:solidFill>
                  <a:schemeClr val="accent1"/>
                </a:solidFill>
                <a:latin typeface="Calibri" panose="020F0502020204030204" pitchFamily="34" charset="0"/>
                <a:ea typeface="ＭＳ Ｐゴシック" charset="0"/>
                <a:cs typeface="Calibri" panose="020F0502020204030204" pitchFamily="34" charset="0"/>
                <a:sym typeface="Arial Bold" charset="0"/>
              </a:rPr>
              <a:t> </a:t>
            </a:r>
            <a:r>
              <a:rPr lang="es-ES" sz="3600" b="1" dirty="0" err="1">
                <a:solidFill>
                  <a:schemeClr val="accent1"/>
                </a:solidFill>
                <a:latin typeface="Calibri" panose="020F0502020204030204" pitchFamily="34" charset="0"/>
                <a:ea typeface="ＭＳ Ｐゴシック" charset="0"/>
                <a:cs typeface="Calibri" panose="020F0502020204030204" pitchFamily="34" charset="0"/>
                <a:sym typeface="Arial Bold" charset="0"/>
              </a:rPr>
              <a:t>there</a:t>
            </a:r>
            <a:r>
              <a:rPr lang="es-ES" sz="3600" b="1" dirty="0">
                <a:solidFill>
                  <a:schemeClr val="accent1"/>
                </a:solidFill>
                <a:latin typeface="Calibri" panose="020F0502020204030204" pitchFamily="34" charset="0"/>
                <a:ea typeface="ＭＳ Ｐゴシック" charset="0"/>
                <a:cs typeface="Calibri" panose="020F0502020204030204" pitchFamily="34" charset="0"/>
                <a:sym typeface="Arial Bold" charset="0"/>
              </a:rPr>
              <a:t> has </a:t>
            </a:r>
            <a:r>
              <a:rPr lang="es-ES" sz="3600" b="1" dirty="0" err="1">
                <a:solidFill>
                  <a:schemeClr val="accent1"/>
                </a:solidFill>
                <a:latin typeface="Calibri" panose="020F0502020204030204" pitchFamily="34" charset="0"/>
                <a:ea typeface="ＭＳ Ｐゴシック" charset="0"/>
                <a:cs typeface="Calibri" panose="020F0502020204030204" pitchFamily="34" charset="0"/>
                <a:sym typeface="Arial Bold" charset="0"/>
              </a:rPr>
              <a:t>not</a:t>
            </a:r>
            <a:r>
              <a:rPr lang="es-ES" sz="3600" b="1" dirty="0">
                <a:solidFill>
                  <a:schemeClr val="accent1"/>
                </a:solidFill>
                <a:latin typeface="Calibri" panose="020F0502020204030204" pitchFamily="34" charset="0"/>
                <a:ea typeface="ＭＳ Ｐゴシック" charset="0"/>
                <a:cs typeface="Calibri" panose="020F0502020204030204" pitchFamily="34" charset="0"/>
                <a:sym typeface="Arial Bold" charset="0"/>
              </a:rPr>
              <a:t> </a:t>
            </a:r>
            <a:r>
              <a:rPr lang="es-ES" sz="3600" b="1" dirty="0" err="1">
                <a:solidFill>
                  <a:schemeClr val="accent1"/>
                </a:solidFill>
                <a:latin typeface="Calibri" panose="020F0502020204030204" pitchFamily="34" charset="0"/>
                <a:ea typeface="ＭＳ Ｐゴシック" charset="0"/>
                <a:cs typeface="Calibri" panose="020F0502020204030204" pitchFamily="34" charset="0"/>
                <a:sym typeface="Arial Bold" charset="0"/>
              </a:rPr>
              <a:t>been</a:t>
            </a:r>
            <a:r>
              <a:rPr lang="es-ES" sz="3600" b="1" dirty="0">
                <a:solidFill>
                  <a:schemeClr val="accent1"/>
                </a:solidFill>
                <a:latin typeface="Calibri" panose="020F0502020204030204" pitchFamily="34" charset="0"/>
                <a:ea typeface="ＭＳ Ｐゴシック" charset="0"/>
                <a:cs typeface="Calibri" panose="020F0502020204030204" pitchFamily="34" charset="0"/>
                <a:sym typeface="Arial Bold" charset="0"/>
              </a:rPr>
              <a:t> a </a:t>
            </a:r>
            <a:r>
              <a:rPr lang="es-ES" sz="3600" b="1" dirty="0" err="1">
                <a:solidFill>
                  <a:schemeClr val="accent1"/>
                </a:solidFill>
                <a:latin typeface="Calibri" panose="020F0502020204030204" pitchFamily="34" charset="0"/>
                <a:ea typeface="ＭＳ Ｐゴシック" charset="0"/>
                <a:cs typeface="Calibri" panose="020F0502020204030204" pitchFamily="34" charset="0"/>
                <a:sym typeface="Arial Bold" charset="0"/>
              </a:rPr>
              <a:t>transition</a:t>
            </a:r>
            <a:r>
              <a:rPr lang="es-ES" sz="3600" b="1" dirty="0">
                <a:solidFill>
                  <a:schemeClr val="accent1"/>
                </a:solidFill>
                <a:latin typeface="Calibri" panose="020F0502020204030204" pitchFamily="34" charset="0"/>
                <a:ea typeface="ＭＳ Ｐゴシック" charset="0"/>
                <a:cs typeface="Calibri" panose="020F0502020204030204" pitchFamily="34" charset="0"/>
                <a:sym typeface="Arial Bold" charset="0"/>
              </a:rPr>
              <a:t> </a:t>
            </a:r>
            <a:r>
              <a:rPr lang="es-ES" sz="3600" b="1" dirty="0" err="1">
                <a:solidFill>
                  <a:schemeClr val="accent1"/>
                </a:solidFill>
                <a:latin typeface="Calibri" panose="020F0502020204030204" pitchFamily="34" charset="0"/>
                <a:ea typeface="ＭＳ Ｐゴシック" charset="0"/>
                <a:cs typeface="Calibri" panose="020F0502020204030204" pitchFamily="34" charset="0"/>
                <a:sym typeface="Arial Bold" charset="0"/>
              </a:rPr>
              <a:t>but</a:t>
            </a:r>
            <a:r>
              <a:rPr lang="es-ES" sz="3600" b="1" dirty="0">
                <a:solidFill>
                  <a:schemeClr val="accent1"/>
                </a:solidFill>
                <a:latin typeface="Calibri" panose="020F0502020204030204" pitchFamily="34" charset="0"/>
                <a:ea typeface="ＭＳ Ｐゴシック" charset="0"/>
                <a:cs typeface="Calibri" panose="020F0502020204030204" pitchFamily="34" charset="0"/>
                <a:sym typeface="Arial Bold" charset="0"/>
              </a:rPr>
              <a:t> </a:t>
            </a:r>
            <a:r>
              <a:rPr lang="es-ES" sz="3600" b="1" dirty="0" err="1">
                <a:solidFill>
                  <a:schemeClr val="accent1"/>
                </a:solidFill>
                <a:latin typeface="Calibri" panose="020F0502020204030204" pitchFamily="34" charset="0"/>
                <a:ea typeface="ＭＳ Ｐゴシック" charset="0"/>
                <a:cs typeface="Calibri" panose="020F0502020204030204" pitchFamily="34" charset="0"/>
                <a:sym typeface="Arial Bold" charset="0"/>
              </a:rPr>
              <a:t>an</a:t>
            </a:r>
            <a:r>
              <a:rPr lang="es-ES" sz="3600" b="1" dirty="0">
                <a:solidFill>
                  <a:schemeClr val="accent1"/>
                </a:solidFill>
                <a:latin typeface="Calibri" panose="020F0502020204030204" pitchFamily="34" charset="0"/>
                <a:ea typeface="ＭＳ Ｐゴシック" charset="0"/>
                <a:cs typeface="Calibri" panose="020F0502020204030204" pitchFamily="34" charset="0"/>
                <a:sym typeface="Arial Bold" charset="0"/>
              </a:rPr>
              <a:t> </a:t>
            </a:r>
            <a:r>
              <a:rPr lang="es-ES" sz="3600" b="1" dirty="0" err="1">
                <a:solidFill>
                  <a:schemeClr val="accent1"/>
                </a:solidFill>
                <a:latin typeface="Calibri" panose="020F0502020204030204" pitchFamily="34" charset="0"/>
                <a:ea typeface="ＭＳ Ｐゴシック" charset="0"/>
                <a:cs typeface="Calibri" panose="020F0502020204030204" pitchFamily="34" charset="0"/>
                <a:sym typeface="Arial Bold" charset="0"/>
              </a:rPr>
              <a:t>addition</a:t>
            </a:r>
            <a:r>
              <a:rPr lang="es-ES" sz="3600" b="1" dirty="0">
                <a:solidFill>
                  <a:schemeClr val="accent1"/>
                </a:solidFill>
                <a:latin typeface="Calibri" panose="020F0502020204030204" pitchFamily="34" charset="0"/>
                <a:ea typeface="ＭＳ Ｐゴシック" charset="0"/>
                <a:cs typeface="Calibri" panose="020F0502020204030204" pitchFamily="34" charset="0"/>
                <a:sym typeface="Arial Bold" charset="0"/>
              </a:rPr>
              <a:t> </a:t>
            </a:r>
            <a:r>
              <a:rPr lang="es-ES" sz="3600" b="1" dirty="0" err="1">
                <a:solidFill>
                  <a:schemeClr val="accent1"/>
                </a:solidFill>
                <a:latin typeface="Calibri" panose="020F0502020204030204" pitchFamily="34" charset="0"/>
                <a:ea typeface="ＭＳ Ｐゴシック" charset="0"/>
                <a:cs typeface="Calibri" panose="020F0502020204030204" pitchFamily="34" charset="0"/>
                <a:sym typeface="Arial Bold" charset="0"/>
              </a:rPr>
              <a:t>of</a:t>
            </a:r>
            <a:r>
              <a:rPr lang="es-ES" sz="3600" b="1" dirty="0">
                <a:solidFill>
                  <a:schemeClr val="accent1"/>
                </a:solidFill>
                <a:latin typeface="Calibri" panose="020F0502020204030204" pitchFamily="34" charset="0"/>
                <a:ea typeface="ＭＳ Ｐゴシック" charset="0"/>
                <a:cs typeface="Calibri" panose="020F0502020204030204" pitchFamily="34" charset="0"/>
                <a:sym typeface="Arial Bold" charset="0"/>
              </a:rPr>
              <a:t> </a:t>
            </a:r>
            <a:r>
              <a:rPr lang="es-ES" sz="3600" b="1" dirty="0" err="1">
                <a:solidFill>
                  <a:schemeClr val="accent1"/>
                </a:solidFill>
                <a:latin typeface="Calibri" panose="020F0502020204030204" pitchFamily="34" charset="0"/>
                <a:ea typeface="ＭＳ Ｐゴシック" charset="0"/>
                <a:cs typeface="Calibri" panose="020F0502020204030204" pitchFamily="34" charset="0"/>
                <a:sym typeface="Arial Bold" charset="0"/>
              </a:rPr>
              <a:t>renewables</a:t>
            </a:r>
            <a:r>
              <a:rPr lang="es-ES" sz="3600" b="1" dirty="0">
                <a:solidFill>
                  <a:schemeClr val="accent1"/>
                </a:solidFill>
                <a:latin typeface="Calibri" panose="020F0502020204030204" pitchFamily="34" charset="0"/>
                <a:ea typeface="ＭＳ Ｐゴシック" charset="0"/>
                <a:cs typeface="Calibri" panose="020F0502020204030204" pitchFamily="34" charset="0"/>
                <a:sym typeface="Arial Bold" charset="0"/>
              </a:rPr>
              <a:t> </a:t>
            </a:r>
            <a:r>
              <a:rPr lang="es-ES" sz="3600" b="1" dirty="0" err="1">
                <a:solidFill>
                  <a:schemeClr val="accent1"/>
                </a:solidFill>
                <a:latin typeface="Calibri" panose="020F0502020204030204" pitchFamily="34" charset="0"/>
                <a:ea typeface="ＭＳ Ｐゴシック" charset="0"/>
                <a:cs typeface="Calibri" panose="020F0502020204030204" pitchFamily="34" charset="0"/>
                <a:sym typeface="Arial Bold" charset="0"/>
              </a:rPr>
              <a:t>to</a:t>
            </a:r>
            <a:r>
              <a:rPr lang="es-ES" sz="3600" b="1" dirty="0">
                <a:solidFill>
                  <a:schemeClr val="accent1"/>
                </a:solidFill>
                <a:latin typeface="Calibri" panose="020F0502020204030204" pitchFamily="34" charset="0"/>
                <a:ea typeface="ＭＳ Ｐゴシック" charset="0"/>
                <a:cs typeface="Calibri" panose="020F0502020204030204" pitchFamily="34" charset="0"/>
                <a:sym typeface="Arial Bold" charset="0"/>
              </a:rPr>
              <a:t> </a:t>
            </a:r>
            <a:r>
              <a:rPr lang="es-ES" sz="3600" b="1" dirty="0" err="1">
                <a:solidFill>
                  <a:schemeClr val="accent1"/>
                </a:solidFill>
                <a:latin typeface="Calibri" panose="020F0502020204030204" pitchFamily="34" charset="0"/>
                <a:ea typeface="ＭＳ Ｐゴシック" charset="0"/>
                <a:cs typeface="Calibri" panose="020F0502020204030204" pitchFamily="34" charset="0"/>
                <a:sym typeface="Arial Bold" charset="0"/>
              </a:rPr>
              <a:t>the</a:t>
            </a:r>
            <a:r>
              <a:rPr lang="es-ES" sz="3600" b="1" dirty="0">
                <a:solidFill>
                  <a:schemeClr val="accent1"/>
                </a:solidFill>
                <a:latin typeface="Calibri" panose="020F0502020204030204" pitchFamily="34" charset="0"/>
                <a:ea typeface="ＭＳ Ｐゴシック" charset="0"/>
                <a:cs typeface="Calibri" panose="020F0502020204030204" pitchFamily="34" charset="0"/>
                <a:sym typeface="Arial Bold" charset="0"/>
              </a:rPr>
              <a:t> </a:t>
            </a:r>
            <a:r>
              <a:rPr lang="es-ES" sz="3600" b="1" dirty="0" err="1">
                <a:solidFill>
                  <a:schemeClr val="accent1"/>
                </a:solidFill>
                <a:latin typeface="Calibri" panose="020F0502020204030204" pitchFamily="34" charset="0"/>
                <a:ea typeface="ＭＳ Ｐゴシック" charset="0"/>
                <a:cs typeface="Calibri" panose="020F0502020204030204" pitchFamily="34" charset="0"/>
                <a:sym typeface="Arial Bold" charset="0"/>
              </a:rPr>
              <a:t>current</a:t>
            </a:r>
            <a:r>
              <a:rPr lang="es-ES" sz="3600" b="1" dirty="0">
                <a:solidFill>
                  <a:schemeClr val="accent1"/>
                </a:solidFill>
                <a:latin typeface="Calibri" panose="020F0502020204030204" pitchFamily="34" charset="0"/>
                <a:ea typeface="ＭＳ Ｐゴシック" charset="0"/>
                <a:cs typeface="Calibri" panose="020F0502020204030204" pitchFamily="34" charset="0"/>
                <a:sym typeface="Arial Bold" charset="0"/>
              </a:rPr>
              <a:t> </a:t>
            </a:r>
            <a:r>
              <a:rPr lang="es-ES" sz="3600" b="1" dirty="0" err="1">
                <a:solidFill>
                  <a:schemeClr val="accent1"/>
                </a:solidFill>
                <a:latin typeface="Calibri" panose="020F0502020204030204" pitchFamily="34" charset="0"/>
                <a:ea typeface="ＭＳ Ｐゴシック" charset="0"/>
                <a:cs typeface="Calibri" panose="020F0502020204030204" pitchFamily="34" charset="0"/>
                <a:sym typeface="Arial Bold" charset="0"/>
              </a:rPr>
              <a:t>energy</a:t>
            </a:r>
            <a:r>
              <a:rPr lang="es-ES" sz="3600" b="1" dirty="0">
                <a:solidFill>
                  <a:schemeClr val="accent1"/>
                </a:solidFill>
                <a:latin typeface="Calibri" panose="020F0502020204030204" pitchFamily="34" charset="0"/>
                <a:ea typeface="ＭＳ Ｐゴシック" charset="0"/>
                <a:cs typeface="Calibri" panose="020F0502020204030204" pitchFamily="34" charset="0"/>
                <a:sym typeface="Arial Bold" charset="0"/>
              </a:rPr>
              <a:t> </a:t>
            </a:r>
            <a:r>
              <a:rPr lang="es-ES" sz="3600" b="1" dirty="0" err="1">
                <a:solidFill>
                  <a:schemeClr val="accent1"/>
                </a:solidFill>
                <a:latin typeface="Calibri" panose="020F0502020204030204" pitchFamily="34" charset="0"/>
                <a:ea typeface="ＭＳ Ｐゴシック" charset="0"/>
                <a:cs typeface="Calibri" panose="020F0502020204030204" pitchFamily="34" charset="0"/>
                <a:sym typeface="Arial Bold" charset="0"/>
              </a:rPr>
              <a:t>mix</a:t>
            </a:r>
            <a:endParaRPr lang="es-ES" sz="3600" b="1" dirty="0">
              <a:solidFill>
                <a:schemeClr val="accent1"/>
              </a:solidFill>
              <a:latin typeface="Calibri" panose="020F0502020204030204" pitchFamily="34" charset="0"/>
              <a:ea typeface="ＭＳ Ｐゴシック" charset="0"/>
              <a:cs typeface="Calibri" panose="020F0502020204030204" pitchFamily="34" charset="0"/>
              <a:sym typeface="Arial Bold" charset="0"/>
            </a:endParaRPr>
          </a:p>
        </p:txBody>
      </p:sp>
      <p:sp>
        <p:nvSpPr>
          <p:cNvPr id="2" name="CuadroTexto 1">
            <a:extLst>
              <a:ext uri="{FF2B5EF4-FFF2-40B4-BE49-F238E27FC236}">
                <a16:creationId xmlns:a16="http://schemas.microsoft.com/office/drawing/2014/main" id="{AA794EEE-91E6-D1CA-F756-72F21C08CC7B}"/>
              </a:ext>
            </a:extLst>
          </p:cNvPr>
          <p:cNvSpPr txBox="1"/>
          <p:nvPr/>
        </p:nvSpPr>
        <p:spPr>
          <a:xfrm>
            <a:off x="987481" y="5768157"/>
            <a:ext cx="10349004" cy="646331"/>
          </a:xfrm>
          <a:prstGeom prst="rect">
            <a:avLst/>
          </a:prstGeom>
          <a:solidFill>
            <a:schemeClr val="accent1">
              <a:lumMod val="60000"/>
              <a:lumOff val="40000"/>
            </a:schemeClr>
          </a:solidFill>
        </p:spPr>
        <p:txBody>
          <a:bodyPr wrap="square" rtlCol="0">
            <a:spAutoFit/>
          </a:bodyPr>
          <a:lstStyle/>
          <a:p>
            <a:pPr algn="ctr"/>
            <a:r>
              <a:rPr lang="es-MX" dirty="0">
                <a:latin typeface="Arial"/>
                <a:cs typeface="Arial"/>
              </a:rPr>
              <a:t>As for power, its contribution was 28% in 2019 (16% from hydroelectric generation). 
NOTE: Electricity is only 17% of the total energy matrix</a:t>
            </a:r>
            <a:endParaRPr lang="es-MX" dirty="0"/>
          </a:p>
        </p:txBody>
      </p:sp>
      <p:pic>
        <p:nvPicPr>
          <p:cNvPr id="4" name="Imagen 3">
            <a:extLst>
              <a:ext uri="{FF2B5EF4-FFF2-40B4-BE49-F238E27FC236}">
                <a16:creationId xmlns:a16="http://schemas.microsoft.com/office/drawing/2014/main" id="{252BC0A4-E200-A1B9-7827-ACB584C0193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87481" y="1221717"/>
            <a:ext cx="6433452" cy="4228637"/>
          </a:xfrm>
          <a:prstGeom prst="rect">
            <a:avLst/>
          </a:prstGeom>
          <a:ln>
            <a:solidFill>
              <a:schemeClr val="tx1"/>
            </a:solidFill>
          </a:ln>
        </p:spPr>
      </p:pic>
      <p:sp>
        <p:nvSpPr>
          <p:cNvPr id="7" name="CuadroTexto 6">
            <a:extLst>
              <a:ext uri="{FF2B5EF4-FFF2-40B4-BE49-F238E27FC236}">
                <a16:creationId xmlns:a16="http://schemas.microsoft.com/office/drawing/2014/main" id="{BC6526B3-672C-F018-79B0-DB5BAB1DC7FB}"/>
              </a:ext>
            </a:extLst>
          </p:cNvPr>
          <p:cNvSpPr txBox="1"/>
          <p:nvPr/>
        </p:nvSpPr>
        <p:spPr>
          <a:xfrm>
            <a:off x="7744958" y="3790201"/>
            <a:ext cx="3914839" cy="923330"/>
          </a:xfrm>
          <a:prstGeom prst="rect">
            <a:avLst/>
          </a:prstGeom>
          <a:noFill/>
        </p:spPr>
        <p:txBody>
          <a:bodyPr wrap="square" rtlCol="0">
            <a:spAutoFit/>
          </a:bodyPr>
          <a:lstStyle/>
          <a:p>
            <a:pPr algn="ctr"/>
            <a:r>
              <a:rPr lang="es-MX" dirty="0"/>
              <a:t>From 2000 to 2020</a:t>
            </a:r>
          </a:p>
          <a:p>
            <a:pPr algn="ctr"/>
            <a:r>
              <a:rPr lang="es-MX" dirty="0">
                <a:solidFill>
                  <a:srgbClr val="C00000"/>
                </a:solidFill>
              </a:rPr>
              <a:t>renewables only increased 3%</a:t>
            </a:r>
          </a:p>
          <a:p>
            <a:pPr algn="ctr"/>
            <a:r>
              <a:rPr lang="es-MX" dirty="0"/>
              <a:t> </a:t>
            </a:r>
            <a:r>
              <a:rPr lang="es-MX" dirty="0">
                <a:solidFill>
                  <a:srgbClr val="C00000"/>
                </a:solidFill>
              </a:rPr>
              <a:t>within the global energy mix</a:t>
            </a:r>
          </a:p>
        </p:txBody>
      </p:sp>
      <p:pic>
        <p:nvPicPr>
          <p:cNvPr id="8" name="Picture 12">
            <a:extLst>
              <a:ext uri="{FF2B5EF4-FFF2-40B4-BE49-F238E27FC236}">
                <a16:creationId xmlns:a16="http://schemas.microsoft.com/office/drawing/2014/main" id="{08483978-E37C-4E6C-A430-528A709C6D3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23374" y="1221717"/>
            <a:ext cx="3558008" cy="2437188"/>
          </a:xfrm>
          <a:prstGeom prst="rect">
            <a:avLst/>
          </a:prstGeom>
          <a:ln>
            <a:solidFill>
              <a:schemeClr val="tx1"/>
            </a:solidFill>
          </a:ln>
        </p:spPr>
      </p:pic>
    </p:spTree>
    <p:extLst>
      <p:ext uri="{BB962C8B-B14F-4D97-AF65-F5344CB8AC3E}">
        <p14:creationId xmlns:p14="http://schemas.microsoft.com/office/powerpoint/2010/main" val="12216926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82D86F09-06CE-374E-A1E2-44CF3606C661}"/>
              </a:ext>
            </a:extLst>
          </p:cNvPr>
          <p:cNvSpPr>
            <a:spLocks noGrp="1"/>
          </p:cNvSpPr>
          <p:nvPr>
            <p:ph idx="4294967295"/>
          </p:nvPr>
        </p:nvSpPr>
        <p:spPr>
          <a:xfrm>
            <a:off x="340161" y="1532837"/>
            <a:ext cx="8278813" cy="4144963"/>
          </a:xfrm>
        </p:spPr>
        <p:txBody>
          <a:bodyPr>
            <a:noAutofit/>
          </a:bodyPr>
          <a:lstStyle/>
          <a:p>
            <a:pPr>
              <a:lnSpc>
                <a:spcPct val="90000"/>
              </a:lnSpc>
              <a:spcAft>
                <a:spcPts val="600"/>
              </a:spcAft>
              <a:buSzPct val="58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400" dirty="0">
                <a:solidFill>
                  <a:schemeClr val="tx1"/>
                </a:solidFill>
              </a:rPr>
              <a:t>Renewables with the highest growth potential (wind and solar) have several limitations:</a:t>
            </a:r>
          </a:p>
          <a:p>
            <a:pPr marL="628650" lvl="1" indent="-285750">
              <a:lnSpc>
                <a:spcPct val="90000"/>
              </a:lnSpc>
              <a:spcAft>
                <a:spcPts val="600"/>
              </a:spcAft>
              <a:buSzPct val="100000"/>
              <a:buFont typeface="Courier New" panose="02070309020205020404" pitchFamily="49" charset="0"/>
              <a:buChar char="o"/>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dirty="0">
                <a:solidFill>
                  <a:schemeClr val="tx1"/>
                </a:solidFill>
              </a:rPr>
              <a:t>Low energy density (much lower than FF) </a:t>
            </a:r>
          </a:p>
          <a:p>
            <a:pPr marL="628650" lvl="1" indent="-285750">
              <a:lnSpc>
                <a:spcPct val="90000"/>
              </a:lnSpc>
              <a:spcAft>
                <a:spcPts val="600"/>
              </a:spcAft>
              <a:buSzPct val="100000"/>
              <a:buFont typeface="Courier New" panose="02070309020205020404" pitchFamily="49" charset="0"/>
              <a:buChar char="o"/>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dirty="0">
                <a:solidFill>
                  <a:schemeClr val="tx1"/>
                </a:solidFill>
              </a:rPr>
              <a:t>Lower Energy Return on Investment (EROI)</a:t>
            </a:r>
          </a:p>
          <a:p>
            <a:pPr marL="628650" lvl="1" indent="-285750">
              <a:lnSpc>
                <a:spcPct val="90000"/>
              </a:lnSpc>
              <a:spcAft>
                <a:spcPts val="600"/>
              </a:spcAft>
              <a:buSzPct val="100000"/>
              <a:buFont typeface="Courier New" panose="02070309020205020404" pitchFamily="49" charset="0"/>
              <a:buChar char="o"/>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dirty="0">
                <a:solidFill>
                  <a:schemeClr val="tx1"/>
                </a:solidFill>
              </a:rPr>
              <a:t>Irregularity of supply (intermittency) </a:t>
            </a:r>
          </a:p>
          <a:p>
            <a:pPr marL="628650" lvl="1" indent="-285750">
              <a:lnSpc>
                <a:spcPct val="90000"/>
              </a:lnSpc>
              <a:spcAft>
                <a:spcPts val="600"/>
              </a:spcAft>
              <a:buSzPct val="100000"/>
              <a:buFont typeface="Courier New" panose="02070309020205020404" pitchFamily="49" charset="0"/>
              <a:buChar char="o"/>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dirty="0">
                <a:solidFill>
                  <a:schemeClr val="tx1"/>
                </a:solidFill>
              </a:rPr>
              <a:t>Expensive and limited storage (batteries, pumped hydro)</a:t>
            </a:r>
          </a:p>
          <a:p>
            <a:pPr marL="628650" lvl="1" indent="-285750">
              <a:lnSpc>
                <a:spcPct val="90000"/>
              </a:lnSpc>
              <a:spcAft>
                <a:spcPts val="600"/>
              </a:spcAft>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b="1" dirty="0">
                <a:solidFill>
                  <a:schemeClr val="tx1"/>
                </a:solidFill>
              </a:rPr>
              <a:t>The building of the infrastructure of renewable sources depends on fossil fuels for energy</a:t>
            </a:r>
            <a:r>
              <a:rPr lang="en-US" dirty="0">
                <a:solidFill>
                  <a:schemeClr val="tx1"/>
                </a:solidFill>
              </a:rPr>
              <a:t> (mining, construction, maintenance) </a:t>
            </a:r>
            <a:r>
              <a:rPr lang="en-US" b="1" dirty="0">
                <a:solidFill>
                  <a:schemeClr val="tx1"/>
                </a:solidFill>
              </a:rPr>
              <a:t>and materials </a:t>
            </a:r>
            <a:r>
              <a:rPr lang="en-US" dirty="0">
                <a:solidFill>
                  <a:schemeClr val="tx1"/>
                </a:solidFill>
              </a:rPr>
              <a:t>(petrochemicals: resins, lubricants, plastics, etc.) </a:t>
            </a:r>
          </a:p>
          <a:p>
            <a:pPr marL="628650" lvl="1" indent="-285750">
              <a:lnSpc>
                <a:spcPct val="90000"/>
              </a:lnSpc>
              <a:spcAft>
                <a:spcPts val="600"/>
              </a:spcAft>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b="1" dirty="0">
                <a:solidFill>
                  <a:schemeClr val="tx1"/>
                </a:solidFill>
              </a:rPr>
              <a:t>Raw materials and critical elements for their building are non-renewable and/or not recyclable</a:t>
            </a:r>
            <a:r>
              <a:rPr lang="en-US" dirty="0">
                <a:solidFill>
                  <a:schemeClr val="tx1"/>
                </a:solidFill>
              </a:rPr>
              <a:t>: cement, steel, lithium, cobalt, nickel, cadmium, aluminum, copper, gold, silver, rare earths...</a:t>
            </a:r>
          </a:p>
          <a:p>
            <a:pPr marL="628650" lvl="1" indent="-285750">
              <a:lnSpc>
                <a:spcPct val="90000"/>
              </a:lnSpc>
              <a:spcAft>
                <a:spcPts val="600"/>
              </a:spcAft>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b="1" dirty="0">
                <a:solidFill>
                  <a:schemeClr val="tx1"/>
                </a:solidFill>
              </a:rPr>
              <a:t>There are not enough reserve of many elements to build the enormous infrastructure needed to substitute FF</a:t>
            </a:r>
            <a:endParaRPr lang="es-MX" b="1" dirty="0">
              <a:solidFill>
                <a:schemeClr val="tx1"/>
              </a:solidFill>
            </a:endParaRPr>
          </a:p>
        </p:txBody>
      </p:sp>
      <p:sp>
        <p:nvSpPr>
          <p:cNvPr id="14" name="Rectangle 13">
            <a:extLst>
              <a:ext uri="{FF2B5EF4-FFF2-40B4-BE49-F238E27FC236}">
                <a16:creationId xmlns:a16="http://schemas.microsoft.com/office/drawing/2014/main" id="{CB84E8D2-761E-FA49-97FD-6DE70409B61E}"/>
              </a:ext>
            </a:extLst>
          </p:cNvPr>
          <p:cNvSpPr/>
          <p:nvPr/>
        </p:nvSpPr>
        <p:spPr>
          <a:xfrm>
            <a:off x="125260" y="1532837"/>
            <a:ext cx="8708617" cy="5750715"/>
          </a:xfrm>
          <a:prstGeom prst="rect">
            <a:avLst/>
          </a:prstGeom>
        </p:spPr>
        <p:txBody>
          <a:bodyPr vert="horz" lIns="91440" tIns="45720" rIns="91440" bIns="45720" rtlCol="0" anchor="ctr">
            <a:normAutofit/>
          </a:bodyPr>
          <a:lstStyle/>
          <a:p>
            <a:pPr marL="342900" indent="-342900">
              <a:lnSpc>
                <a:spcPct val="90000"/>
              </a:lnSpc>
              <a:spcAft>
                <a:spcPts val="600"/>
              </a:spcAft>
              <a:buSzPct val="58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2400" dirty="0"/>
          </a:p>
        </p:txBody>
      </p:sp>
      <p:pic>
        <p:nvPicPr>
          <p:cNvPr id="3" name="Imagen 2">
            <a:extLst>
              <a:ext uri="{FF2B5EF4-FFF2-40B4-BE49-F238E27FC236}">
                <a16:creationId xmlns:a16="http://schemas.microsoft.com/office/drawing/2014/main" id="{880194F4-E356-554A-BF21-B6AC4B7BBD4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048779" y="4557311"/>
            <a:ext cx="2787326" cy="1921219"/>
          </a:xfrm>
          <a:prstGeom prst="rect">
            <a:avLst/>
          </a:prstGeom>
        </p:spPr>
      </p:pic>
      <p:sp>
        <p:nvSpPr>
          <p:cNvPr id="9" name="Título 1">
            <a:extLst>
              <a:ext uri="{FF2B5EF4-FFF2-40B4-BE49-F238E27FC236}">
                <a16:creationId xmlns:a16="http://schemas.microsoft.com/office/drawing/2014/main" id="{FE0ECF78-C12D-074E-AB6D-B0B21AD09F96}"/>
              </a:ext>
            </a:extLst>
          </p:cNvPr>
          <p:cNvSpPr txBox="1">
            <a:spLocks/>
          </p:cNvSpPr>
          <p:nvPr/>
        </p:nvSpPr>
        <p:spPr>
          <a:xfrm>
            <a:off x="199824" y="0"/>
            <a:ext cx="7886700" cy="1325563"/>
          </a:xfrm>
          <a:prstGeom prst="rect">
            <a:avLst/>
          </a:prstGeom>
        </p:spPr>
        <p:txBody>
          <a:bodyPr vert="horz" lIns="91440" tIns="45720" rIns="91440" bIns="45720" rtlCol="0" anchor="b" anchorCtr="0">
            <a:normAutofit fontScale="97500"/>
          </a:bodyPr>
          <a:lstStyle>
            <a:lvl1pPr algn="l" defTabSz="914400" rtl="0" eaLnBrk="1" latinLnBrk="0" hangingPunct="1">
              <a:spcBef>
                <a:spcPct val="0"/>
              </a:spcBef>
              <a:buNone/>
              <a:defRPr sz="3600" b="0" kern="1200">
                <a:solidFill>
                  <a:schemeClr val="accent1"/>
                </a:solidFill>
                <a:latin typeface="+mj-lt"/>
                <a:ea typeface="+mj-ea"/>
                <a:cs typeface="+mj-cs"/>
              </a:defRPr>
            </a:lvl1pPr>
          </a:lstStyle>
          <a:p>
            <a:pPr algn="r"/>
            <a:r>
              <a:rPr lang="en-US" b="1" dirty="0"/>
              <a:t>The energy sources of the future are necessarily renewables but ...</a:t>
            </a:r>
            <a:endParaRPr lang="en-US" sz="3200" b="1" dirty="0"/>
          </a:p>
        </p:txBody>
      </p:sp>
      <p:pic>
        <p:nvPicPr>
          <p:cNvPr id="10" name="Picture 7">
            <a:extLst>
              <a:ext uri="{FF2B5EF4-FFF2-40B4-BE49-F238E27FC236}">
                <a16:creationId xmlns:a16="http://schemas.microsoft.com/office/drawing/2014/main" id="{0531EC83-1423-134B-95DA-DF902CA29C3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048778" y="2778720"/>
            <a:ext cx="2779633" cy="1734490"/>
          </a:xfrm>
          <a:prstGeom prst="rect">
            <a:avLst/>
          </a:prstGeom>
        </p:spPr>
      </p:pic>
      <p:pic>
        <p:nvPicPr>
          <p:cNvPr id="11" name="Picture 4" descr="US energy company Tesla will install the world's biggest and most powerful battery at a South Australian wind farm to boost energy efficiency.">
            <a:extLst>
              <a:ext uri="{FF2B5EF4-FFF2-40B4-BE49-F238E27FC236}">
                <a16:creationId xmlns:a16="http://schemas.microsoft.com/office/drawing/2014/main" id="{4A965734-B04C-244C-9E0F-E02674EC1D0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048778" y="864633"/>
            <a:ext cx="2785914" cy="1855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02069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84362" y="1175241"/>
            <a:ext cx="3090633" cy="1955461"/>
          </a:xfrm>
          <a:prstGeom prst="rect">
            <a:avLst/>
          </a:prstGeom>
          <a:ln>
            <a:solidFill>
              <a:schemeClr val="tx1"/>
            </a:solidFill>
          </a:ln>
        </p:spPr>
      </p:pic>
      <p:sp>
        <p:nvSpPr>
          <p:cNvPr id="7" name="Rectangle 6"/>
          <p:cNvSpPr/>
          <p:nvPr/>
        </p:nvSpPr>
        <p:spPr>
          <a:xfrm>
            <a:off x="95265" y="5353169"/>
            <a:ext cx="7938550" cy="923330"/>
          </a:xfrm>
          <a:prstGeom prst="rect">
            <a:avLst/>
          </a:prstGeom>
        </p:spPr>
        <p:txBody>
          <a:bodyPr wrap="square">
            <a:spAutoFit/>
          </a:bodyPr>
          <a:lstStyle/>
          <a:p>
            <a:r>
              <a:rPr lang="en-US" dirty="0">
                <a:latin typeface="Arial" charset="0"/>
                <a:ea typeface="Arial" charset="0"/>
                <a:cs typeface="Arial" charset="0"/>
              </a:rPr>
              <a:t>Solar and wind plants require fossil energy for the mining of minerals, the manufacture of generators or panels, the construction of the plant, its maintenance and for the dismantling of the plant at the end of their life cycle </a:t>
            </a:r>
            <a:endParaRPr lang="en-US" dirty="0"/>
          </a:p>
        </p:txBody>
      </p:sp>
      <p:sp>
        <p:nvSpPr>
          <p:cNvPr id="2" name="Rectangle 1">
            <a:extLst>
              <a:ext uri="{FF2B5EF4-FFF2-40B4-BE49-F238E27FC236}">
                <a16:creationId xmlns:a16="http://schemas.microsoft.com/office/drawing/2014/main" id="{3BDC8FDB-8EB8-514B-B5DE-6715DABEA9D4}"/>
              </a:ext>
            </a:extLst>
          </p:cNvPr>
          <p:cNvSpPr/>
          <p:nvPr/>
        </p:nvSpPr>
        <p:spPr>
          <a:xfrm>
            <a:off x="21605" y="15308"/>
            <a:ext cx="10499101" cy="954107"/>
          </a:xfrm>
          <a:prstGeom prst="rect">
            <a:avLst/>
          </a:prstGeom>
        </p:spPr>
        <p:txBody>
          <a:bodyPr wrap="square">
            <a:spAutoFit/>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s-MX" sz="3200" b="1" dirty="0">
                <a:solidFill>
                  <a:srgbClr val="000000"/>
                </a:solidFill>
                <a:latin typeface="Arial" charset="0"/>
                <a:cs typeface="Arial" charset="0"/>
              </a:rPr>
              <a:t>The material limits of the renewable transition
</a:t>
            </a:r>
            <a:r>
              <a:rPr lang="es-MX" sz="2400" b="1" dirty="0">
                <a:solidFill>
                  <a:srgbClr val="000000"/>
                </a:solidFill>
                <a:latin typeface="Arial" charset="0"/>
                <a:cs typeface="Arial" charset="0"/>
              </a:rPr>
              <a:t>Dependence on fossil fuels at all stages of the life cycle </a:t>
            </a:r>
          </a:p>
        </p:txBody>
      </p:sp>
      <p:pic>
        <p:nvPicPr>
          <p:cNvPr id="1026" name="Picture 2" descr="Building the World's Largest Offshore Wind Farm in China - NEEC">
            <a:extLst>
              <a:ext uri="{FF2B5EF4-FFF2-40B4-BE49-F238E27FC236}">
                <a16:creationId xmlns:a16="http://schemas.microsoft.com/office/drawing/2014/main" id="{AE734091-DD07-534C-B759-A753D3FE174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902863" y="1163393"/>
            <a:ext cx="3769539" cy="311363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076CFD5D-853F-214F-AA15-607642CFED7B}"/>
              </a:ext>
            </a:extLst>
          </p:cNvPr>
          <p:cNvPicPr>
            <a:picLocks noChangeAspect="1"/>
          </p:cNvPicPr>
          <p:nvPr/>
        </p:nvPicPr>
        <p:blipFill>
          <a:blip r:embed="rId4"/>
          <a:stretch>
            <a:fillRect/>
          </a:stretch>
        </p:blipFill>
        <p:spPr>
          <a:xfrm>
            <a:off x="169896" y="1111164"/>
            <a:ext cx="3481286" cy="2184758"/>
          </a:xfrm>
          <a:prstGeom prst="rect">
            <a:avLst/>
          </a:prstGeom>
          <a:ln>
            <a:solidFill>
              <a:schemeClr val="tx1"/>
            </a:solidFill>
          </a:ln>
        </p:spPr>
      </p:pic>
      <p:sp>
        <p:nvSpPr>
          <p:cNvPr id="12" name="CuadroTexto 8">
            <a:extLst>
              <a:ext uri="{FF2B5EF4-FFF2-40B4-BE49-F238E27FC236}">
                <a16:creationId xmlns:a16="http://schemas.microsoft.com/office/drawing/2014/main" id="{01B3900C-B7AB-2349-89D6-6BA5BB145268}"/>
              </a:ext>
            </a:extLst>
          </p:cNvPr>
          <p:cNvSpPr txBox="1"/>
          <p:nvPr/>
        </p:nvSpPr>
        <p:spPr>
          <a:xfrm>
            <a:off x="2737167" y="1163393"/>
            <a:ext cx="845103" cy="338554"/>
          </a:xfrm>
          <a:prstGeom prst="rect">
            <a:avLst/>
          </a:prstGeom>
          <a:solidFill>
            <a:schemeClr val="bg1"/>
          </a:solidFill>
          <a:ln>
            <a:solidFill>
              <a:srgbClr val="000000"/>
            </a:solidFill>
          </a:ln>
        </p:spPr>
        <p:txBody>
          <a:bodyPr wrap="none" rtlCol="0">
            <a:spAutoFit/>
          </a:bodyPr>
          <a:lstStyle/>
          <a:p>
            <a:r>
              <a:rPr lang="es-MX" sz="1600" dirty="0"/>
              <a:t>Mining</a:t>
            </a:r>
          </a:p>
        </p:txBody>
      </p:sp>
      <p:pic>
        <p:nvPicPr>
          <p:cNvPr id="5122" name="Picture 2" descr="Corsa Coal Corp. - Coal in Steelmaking">
            <a:extLst>
              <a:ext uri="{FF2B5EF4-FFF2-40B4-BE49-F238E27FC236}">
                <a16:creationId xmlns:a16="http://schemas.microsoft.com/office/drawing/2014/main" id="{C344649E-3B93-C04D-BB54-223B2B8EF45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6353" y="3375590"/>
            <a:ext cx="3481286" cy="1773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6" name="CuadroTexto 8">
            <a:extLst>
              <a:ext uri="{FF2B5EF4-FFF2-40B4-BE49-F238E27FC236}">
                <a16:creationId xmlns:a16="http://schemas.microsoft.com/office/drawing/2014/main" id="{1A553890-119B-D74C-B408-01EDD3F7EFFD}"/>
              </a:ext>
            </a:extLst>
          </p:cNvPr>
          <p:cNvSpPr txBox="1"/>
          <p:nvPr/>
        </p:nvSpPr>
        <p:spPr>
          <a:xfrm>
            <a:off x="268648" y="3458688"/>
            <a:ext cx="1729769" cy="338554"/>
          </a:xfrm>
          <a:prstGeom prst="rect">
            <a:avLst/>
          </a:prstGeom>
          <a:solidFill>
            <a:schemeClr val="bg1"/>
          </a:solidFill>
          <a:ln>
            <a:solidFill>
              <a:srgbClr val="000000"/>
            </a:solidFill>
          </a:ln>
        </p:spPr>
        <p:txBody>
          <a:bodyPr wrap="none" rtlCol="0">
            <a:spAutoFit/>
          </a:bodyPr>
          <a:lstStyle/>
          <a:p>
            <a:r>
              <a:rPr lang="es-MX" sz="1600" dirty="0"/>
              <a:t>Steel production</a:t>
            </a:r>
          </a:p>
        </p:txBody>
      </p:sp>
      <p:pic>
        <p:nvPicPr>
          <p:cNvPr id="5124" name="Picture 4" descr="O&amp;M and Windfarm Lifecycle – Offshore Wind Innovation Hub">
            <a:extLst>
              <a:ext uri="{FF2B5EF4-FFF2-40B4-BE49-F238E27FC236}">
                <a16:creationId xmlns:a16="http://schemas.microsoft.com/office/drawing/2014/main" id="{9932759A-1E4B-6C40-A1FA-D33F2D715E8A}"/>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902864" y="4478538"/>
            <a:ext cx="3776164" cy="2130143"/>
          </a:xfrm>
          <a:prstGeom prst="rect">
            <a:avLst/>
          </a:prstGeom>
          <a:noFill/>
          <a:extLst>
            <a:ext uri="{909E8E84-426E-40DD-AFC4-6F175D3DCCD1}">
              <a14:hiddenFill xmlns:a14="http://schemas.microsoft.com/office/drawing/2010/main">
                <a:solidFill>
                  <a:srgbClr val="FFFFFF"/>
                </a:solidFill>
              </a14:hiddenFill>
            </a:ext>
          </a:extLst>
        </p:spPr>
      </p:pic>
      <p:sp>
        <p:nvSpPr>
          <p:cNvPr id="18" name="CuadroTexto 8">
            <a:extLst>
              <a:ext uri="{FF2B5EF4-FFF2-40B4-BE49-F238E27FC236}">
                <a16:creationId xmlns:a16="http://schemas.microsoft.com/office/drawing/2014/main" id="{6CFB6277-95E3-1240-BC37-3AAD21844A7A}"/>
              </a:ext>
            </a:extLst>
          </p:cNvPr>
          <p:cNvSpPr txBox="1"/>
          <p:nvPr/>
        </p:nvSpPr>
        <p:spPr>
          <a:xfrm>
            <a:off x="6256166" y="1250469"/>
            <a:ext cx="1215397" cy="338554"/>
          </a:xfrm>
          <a:prstGeom prst="rect">
            <a:avLst/>
          </a:prstGeom>
          <a:solidFill>
            <a:schemeClr val="bg1"/>
          </a:solidFill>
          <a:ln>
            <a:solidFill>
              <a:srgbClr val="000000"/>
            </a:solidFill>
          </a:ln>
        </p:spPr>
        <p:txBody>
          <a:bodyPr wrap="none" rtlCol="0">
            <a:spAutoFit/>
          </a:bodyPr>
          <a:lstStyle/>
          <a:p>
            <a:r>
              <a:rPr lang="es-MX" sz="1600" dirty="0"/>
              <a:t>Installation</a:t>
            </a:r>
          </a:p>
        </p:txBody>
      </p:sp>
      <p:sp>
        <p:nvSpPr>
          <p:cNvPr id="19" name="CuadroTexto 8">
            <a:extLst>
              <a:ext uri="{FF2B5EF4-FFF2-40B4-BE49-F238E27FC236}">
                <a16:creationId xmlns:a16="http://schemas.microsoft.com/office/drawing/2014/main" id="{680AC723-32BF-564F-AAE8-5527E1FAB359}"/>
              </a:ext>
            </a:extLst>
          </p:cNvPr>
          <p:cNvSpPr txBox="1"/>
          <p:nvPr/>
        </p:nvSpPr>
        <p:spPr>
          <a:xfrm>
            <a:off x="10520706" y="1216289"/>
            <a:ext cx="1215397" cy="338554"/>
          </a:xfrm>
          <a:prstGeom prst="rect">
            <a:avLst/>
          </a:prstGeom>
          <a:solidFill>
            <a:schemeClr val="bg1"/>
          </a:solidFill>
          <a:ln>
            <a:solidFill>
              <a:srgbClr val="000000"/>
            </a:solidFill>
          </a:ln>
        </p:spPr>
        <p:txBody>
          <a:bodyPr wrap="none" rtlCol="0">
            <a:spAutoFit/>
          </a:bodyPr>
          <a:lstStyle/>
          <a:p>
            <a:r>
              <a:rPr lang="es-MX" sz="1600" dirty="0"/>
              <a:t>Installation</a:t>
            </a:r>
          </a:p>
        </p:txBody>
      </p:sp>
      <p:sp>
        <p:nvSpPr>
          <p:cNvPr id="20" name="CuadroTexto 8">
            <a:extLst>
              <a:ext uri="{FF2B5EF4-FFF2-40B4-BE49-F238E27FC236}">
                <a16:creationId xmlns:a16="http://schemas.microsoft.com/office/drawing/2014/main" id="{63B9E7FF-302D-A847-8B9F-82E71DA6B9A5}"/>
              </a:ext>
            </a:extLst>
          </p:cNvPr>
          <p:cNvSpPr txBox="1"/>
          <p:nvPr/>
        </p:nvSpPr>
        <p:spPr>
          <a:xfrm>
            <a:off x="10245776" y="5986347"/>
            <a:ext cx="1396536" cy="338554"/>
          </a:xfrm>
          <a:prstGeom prst="rect">
            <a:avLst/>
          </a:prstGeom>
          <a:solidFill>
            <a:schemeClr val="bg1"/>
          </a:solidFill>
          <a:ln>
            <a:solidFill>
              <a:srgbClr val="000000"/>
            </a:solidFill>
          </a:ln>
        </p:spPr>
        <p:txBody>
          <a:bodyPr wrap="none" rtlCol="0">
            <a:spAutoFit/>
          </a:bodyPr>
          <a:lstStyle/>
          <a:p>
            <a:r>
              <a:rPr lang="es-MX" sz="1600" dirty="0"/>
              <a:t>Maintenance</a:t>
            </a:r>
          </a:p>
        </p:txBody>
      </p:sp>
      <p:pic>
        <p:nvPicPr>
          <p:cNvPr id="5" name="Picture 4">
            <a:extLst>
              <a:ext uri="{FF2B5EF4-FFF2-40B4-BE49-F238E27FC236}">
                <a16:creationId xmlns:a16="http://schemas.microsoft.com/office/drawing/2014/main" id="{36826EDF-B418-F147-823D-E61117FB0EB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843530" y="3222173"/>
            <a:ext cx="3972299" cy="1650506"/>
          </a:xfrm>
          <a:prstGeom prst="rect">
            <a:avLst/>
          </a:prstGeom>
          <a:ln>
            <a:solidFill>
              <a:schemeClr val="tx1"/>
            </a:solidFill>
          </a:ln>
        </p:spPr>
      </p:pic>
      <p:sp>
        <p:nvSpPr>
          <p:cNvPr id="21" name="CuadroTexto 8">
            <a:extLst>
              <a:ext uri="{FF2B5EF4-FFF2-40B4-BE49-F238E27FC236}">
                <a16:creationId xmlns:a16="http://schemas.microsoft.com/office/drawing/2014/main" id="{2E438307-FE22-F765-06A0-998AEACB79C2}"/>
              </a:ext>
            </a:extLst>
          </p:cNvPr>
          <p:cNvSpPr txBox="1"/>
          <p:nvPr/>
        </p:nvSpPr>
        <p:spPr>
          <a:xfrm>
            <a:off x="4491990" y="4713217"/>
            <a:ext cx="2734851" cy="338554"/>
          </a:xfrm>
          <a:prstGeom prst="rect">
            <a:avLst/>
          </a:prstGeom>
          <a:solidFill>
            <a:schemeClr val="bg1"/>
          </a:solidFill>
          <a:ln>
            <a:solidFill>
              <a:srgbClr val="000000"/>
            </a:solidFill>
          </a:ln>
        </p:spPr>
        <p:txBody>
          <a:bodyPr wrap="none" rtlCol="0">
            <a:spAutoFit/>
          </a:bodyPr>
          <a:lstStyle/>
          <a:p>
            <a:r>
              <a:rPr lang="es-MX" sz="1600" dirty="0"/>
              <a:t>Solar PV panels production</a:t>
            </a:r>
          </a:p>
        </p:txBody>
      </p:sp>
    </p:spTree>
    <p:extLst>
      <p:ext uri="{BB962C8B-B14F-4D97-AF65-F5344CB8AC3E}">
        <p14:creationId xmlns:p14="http://schemas.microsoft.com/office/powerpoint/2010/main" val="26897704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ChangeArrowheads="1"/>
          </p:cNvSpPr>
          <p:nvPr/>
        </p:nvSpPr>
        <p:spPr bwMode="auto">
          <a:xfrm>
            <a:off x="1739159" y="4606481"/>
            <a:ext cx="3473438" cy="163933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39240" bIns="0" anchor="ctr"/>
          <a:lstStyle/>
          <a:p>
            <a:pPr>
              <a:buSzPct val="58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s-MX" dirty="0">
              <a:solidFill>
                <a:srgbClr val="000000"/>
              </a:solidFill>
              <a:latin typeface="Arial" charset="0"/>
              <a:cs typeface="Gill Sans" charset="0"/>
            </a:endParaRPr>
          </a:p>
        </p:txBody>
      </p:sp>
      <p:pic>
        <p:nvPicPr>
          <p:cNvPr id="12" name="Picture 11">
            <a:extLst>
              <a:ext uri="{FF2B5EF4-FFF2-40B4-BE49-F238E27FC236}">
                <a16:creationId xmlns:a16="http://schemas.microsoft.com/office/drawing/2014/main" id="{3C36207E-8151-C34F-9A2D-7C3AB1C41D7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4123" y="2084708"/>
            <a:ext cx="5182174" cy="3858411"/>
          </a:xfrm>
          <a:prstGeom prst="rect">
            <a:avLst/>
          </a:prstGeom>
          <a:ln>
            <a:solidFill>
              <a:schemeClr val="tx1"/>
            </a:solidFill>
          </a:ln>
        </p:spPr>
      </p:pic>
      <p:sp>
        <p:nvSpPr>
          <p:cNvPr id="4" name="Rectangle 3">
            <a:extLst>
              <a:ext uri="{FF2B5EF4-FFF2-40B4-BE49-F238E27FC236}">
                <a16:creationId xmlns:a16="http://schemas.microsoft.com/office/drawing/2014/main" id="{362DC3FB-7B9F-B64B-A4C3-8C12B229E2C0}"/>
              </a:ext>
            </a:extLst>
          </p:cNvPr>
          <p:cNvSpPr/>
          <p:nvPr/>
        </p:nvSpPr>
        <p:spPr>
          <a:xfrm>
            <a:off x="141521" y="855528"/>
            <a:ext cx="5263239" cy="1015663"/>
          </a:xfrm>
          <a:prstGeom prst="rect">
            <a:avLst/>
          </a:prstGeom>
        </p:spPr>
        <p:txBody>
          <a:bodyPr wrap="square">
            <a:spAutoFit/>
          </a:bodyPr>
          <a:lstStyle/>
          <a:p>
            <a:pPr>
              <a:buSzPct val="58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s-MX" sz="2000" dirty="0">
                <a:solidFill>
                  <a:srgbClr val="000000"/>
                </a:solidFill>
                <a:latin typeface="Arial" charset="0"/>
                <a:cs typeface="Gill Sans" charset="0"/>
              </a:rPr>
              <a:t>The energy density of electrical storage systems (batteries) is also much lower than fossil fuels or even wood.</a:t>
            </a:r>
          </a:p>
        </p:txBody>
      </p:sp>
      <p:sp>
        <p:nvSpPr>
          <p:cNvPr id="13" name="Rectangle 6">
            <a:extLst>
              <a:ext uri="{FF2B5EF4-FFF2-40B4-BE49-F238E27FC236}">
                <a16:creationId xmlns:a16="http://schemas.microsoft.com/office/drawing/2014/main" id="{302B9948-1F89-B94C-8F55-97771A113355}"/>
              </a:ext>
            </a:extLst>
          </p:cNvPr>
          <p:cNvSpPr>
            <a:spLocks noChangeArrowheads="1"/>
          </p:cNvSpPr>
          <p:nvPr/>
        </p:nvSpPr>
        <p:spPr bwMode="auto">
          <a:xfrm>
            <a:off x="141521" y="249080"/>
            <a:ext cx="10526479" cy="492443"/>
          </a:xfrm>
          <a:prstGeom prst="rect">
            <a:avLst/>
          </a:prstGeom>
          <a:noFill/>
          <a:ln>
            <a:noFill/>
          </a:ln>
          <a:effectLst/>
        </p:spPr>
        <p:txBody>
          <a:bodyPr wrap="square" lIns="0" tIns="0" rIns="39240" bIns="0" anchor="ctr">
            <a:spAutoFit/>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s-MX" sz="3200" b="1" dirty="0">
                <a:solidFill>
                  <a:srgbClr val="000000"/>
                </a:solidFill>
                <a:latin typeface="Arial" charset="0"/>
                <a:cs typeface="Arial" charset="0"/>
              </a:rPr>
              <a:t>The limits of renewables: Energy density of storage</a:t>
            </a:r>
          </a:p>
        </p:txBody>
      </p:sp>
      <p:pic>
        <p:nvPicPr>
          <p:cNvPr id="6" name="Picture 5">
            <a:extLst>
              <a:ext uri="{FF2B5EF4-FFF2-40B4-BE49-F238E27FC236}">
                <a16:creationId xmlns:a16="http://schemas.microsoft.com/office/drawing/2014/main" id="{C02A45E1-6BF2-064B-8E32-C71731F2B207}"/>
              </a:ext>
            </a:extLst>
          </p:cNvPr>
          <p:cNvPicPr>
            <a:picLocks noChangeAspect="1"/>
          </p:cNvPicPr>
          <p:nvPr/>
        </p:nvPicPr>
        <p:blipFill>
          <a:blip r:embed="rId4"/>
          <a:stretch>
            <a:fillRect/>
          </a:stretch>
        </p:blipFill>
        <p:spPr>
          <a:xfrm>
            <a:off x="5579997" y="2322326"/>
            <a:ext cx="4872844" cy="3620793"/>
          </a:xfrm>
          <a:prstGeom prst="rect">
            <a:avLst/>
          </a:prstGeom>
          <a:ln>
            <a:solidFill>
              <a:schemeClr val="tx1">
                <a:lumMod val="95000"/>
                <a:lumOff val="5000"/>
              </a:schemeClr>
            </a:solidFill>
          </a:ln>
        </p:spPr>
      </p:pic>
      <p:sp>
        <p:nvSpPr>
          <p:cNvPr id="7" name="Rectangle 6">
            <a:extLst>
              <a:ext uri="{FF2B5EF4-FFF2-40B4-BE49-F238E27FC236}">
                <a16:creationId xmlns:a16="http://schemas.microsoft.com/office/drawing/2014/main" id="{904BD78A-EFD5-8E4E-9305-BAA673D006C1}"/>
              </a:ext>
            </a:extLst>
          </p:cNvPr>
          <p:cNvSpPr/>
          <p:nvPr/>
        </p:nvSpPr>
        <p:spPr>
          <a:xfrm>
            <a:off x="5485681" y="914881"/>
            <a:ext cx="5263239" cy="1323439"/>
          </a:xfrm>
          <a:prstGeom prst="rect">
            <a:avLst/>
          </a:prstGeom>
        </p:spPr>
        <p:txBody>
          <a:bodyPr wrap="square">
            <a:spAutoFit/>
          </a:bodyPr>
          <a:lstStyle/>
          <a:p>
            <a:pPr>
              <a:buSzPct val="58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s-MX" sz="2000" dirty="0">
                <a:solidFill>
                  <a:srgbClr val="000000"/>
                </a:solidFill>
                <a:latin typeface="Arial" charset="0"/>
                <a:cs typeface="Gill Sans" charset="0"/>
              </a:rPr>
              <a:t>The best lithium-ion batteries can store 1MJ/Kg and it is expected that it can reach 5MJ/Kg... less than a third of the energy density of a potato...</a:t>
            </a:r>
          </a:p>
        </p:txBody>
      </p:sp>
    </p:spTree>
    <p:extLst>
      <p:ext uri="{BB962C8B-B14F-4D97-AF65-F5344CB8AC3E}">
        <p14:creationId xmlns:p14="http://schemas.microsoft.com/office/powerpoint/2010/main" val="1597305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597ABFD-8F94-C14F-9AA9-59CF7F309FC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07840" y="1792782"/>
            <a:ext cx="4160452" cy="1121887"/>
          </a:xfrm>
          <a:prstGeom prst="rect">
            <a:avLst/>
          </a:prstGeom>
        </p:spPr>
      </p:pic>
      <p:pic>
        <p:nvPicPr>
          <p:cNvPr id="1030" name="Picture 6">
            <a:extLst>
              <a:ext uri="{FF2B5EF4-FFF2-40B4-BE49-F238E27FC236}">
                <a16:creationId xmlns:a16="http://schemas.microsoft.com/office/drawing/2014/main" id="{87B37558-F3AC-3948-A305-0A1EAB10EFEB}"/>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749943" y="321734"/>
            <a:ext cx="3539976" cy="298581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hojanes Pinera Gutierrez, 9, left, lives with his grandparents and extended family in a poor community under the turbines.">
            <a:extLst>
              <a:ext uri="{FF2B5EF4-FFF2-40B4-BE49-F238E27FC236}">
                <a16:creationId xmlns:a16="http://schemas.microsoft.com/office/drawing/2014/main" id="{D9D0D0FE-881F-0D41-9649-85F9AB6197DC}"/>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b="-4"/>
          <a:stretch/>
        </p:blipFill>
        <p:spPr bwMode="auto">
          <a:xfrm>
            <a:off x="8348570" y="321734"/>
            <a:ext cx="3535590" cy="298581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ny landowners in La Ventosa, Mexico, a windy town in the southern state of Oaxaca, leased their property to Spanish companies for wind turbines. Some residents living in their shadow see a changed landscape but no financial benefits.">
            <a:extLst>
              <a:ext uri="{FF2B5EF4-FFF2-40B4-BE49-F238E27FC236}">
                <a16:creationId xmlns:a16="http://schemas.microsoft.com/office/drawing/2014/main" id="{DAB84455-8739-E340-BAE7-22AC949FD918}"/>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b="-1"/>
          <a:stretch/>
        </p:blipFill>
        <p:spPr bwMode="auto">
          <a:xfrm>
            <a:off x="443069" y="3804043"/>
            <a:ext cx="4097280" cy="2732317"/>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upo 15">
            <a:extLst>
              <a:ext uri="{FF2B5EF4-FFF2-40B4-BE49-F238E27FC236}">
                <a16:creationId xmlns:a16="http://schemas.microsoft.com/office/drawing/2014/main" id="{252303D5-76B0-C84A-A77D-0C4CD84652C2}"/>
              </a:ext>
            </a:extLst>
          </p:cNvPr>
          <p:cNvGrpSpPr/>
          <p:nvPr/>
        </p:nvGrpSpPr>
        <p:grpSpPr>
          <a:xfrm>
            <a:off x="5577199" y="3561957"/>
            <a:ext cx="5398939" cy="3001491"/>
            <a:chOff x="1524000" y="1148931"/>
            <a:chExt cx="9144000" cy="5522043"/>
          </a:xfrm>
        </p:grpSpPr>
        <p:pic>
          <p:nvPicPr>
            <p:cNvPr id="17" name="Picture 1">
              <a:extLst>
                <a:ext uri="{FF2B5EF4-FFF2-40B4-BE49-F238E27FC236}">
                  <a16:creationId xmlns:a16="http://schemas.microsoft.com/office/drawing/2014/main" id="{3D3F0246-E9F8-D94E-9978-DD6357F048A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524000" y="1148931"/>
              <a:ext cx="9144000" cy="4586835"/>
            </a:xfrm>
            <a:prstGeom prst="rect">
              <a:avLst/>
            </a:prstGeom>
          </p:spPr>
        </p:pic>
        <p:sp>
          <p:nvSpPr>
            <p:cNvPr id="18" name="Freeform 2">
              <a:extLst>
                <a:ext uri="{FF2B5EF4-FFF2-40B4-BE49-F238E27FC236}">
                  <a16:creationId xmlns:a16="http://schemas.microsoft.com/office/drawing/2014/main" id="{B83E3A0F-0A53-B840-BC54-A5F13DFF6D60}"/>
                </a:ext>
              </a:extLst>
            </p:cNvPr>
            <p:cNvSpPr/>
            <p:nvPr/>
          </p:nvSpPr>
          <p:spPr>
            <a:xfrm>
              <a:off x="9360332" y="2663002"/>
              <a:ext cx="1130455" cy="1519129"/>
            </a:xfrm>
            <a:custGeom>
              <a:avLst/>
              <a:gdLst>
                <a:gd name="connsiteX0" fmla="*/ 495682 w 1130455"/>
                <a:gd name="connsiteY0" fmla="*/ 20395 h 1519129"/>
                <a:gd name="connsiteX1" fmla="*/ 993115 w 1130455"/>
                <a:gd name="connsiteY1" fmla="*/ 27710 h 1519129"/>
                <a:gd name="connsiteX2" fmla="*/ 1088213 w 1130455"/>
                <a:gd name="connsiteY2" fmla="*/ 100862 h 1519129"/>
                <a:gd name="connsiteX3" fmla="*/ 1088213 w 1130455"/>
                <a:gd name="connsiteY3" fmla="*/ 1117675 h 1519129"/>
                <a:gd name="connsiteX4" fmla="*/ 568834 w 1130455"/>
                <a:gd name="connsiteY4" fmla="*/ 1512696 h 1519129"/>
                <a:gd name="connsiteX5" fmla="*/ 86031 w 1130455"/>
                <a:gd name="connsiteY5" fmla="*/ 1322501 h 1519129"/>
                <a:gd name="connsiteX6" fmla="*/ 20194 w 1130455"/>
                <a:gd name="connsiteY6" fmla="*/ 810437 h 1519129"/>
                <a:gd name="connsiteX7" fmla="*/ 27509 w 1130455"/>
                <a:gd name="connsiteY7" fmla="*/ 313003 h 1519129"/>
                <a:gd name="connsiteX8" fmla="*/ 327432 w 1130455"/>
                <a:gd name="connsiteY8" fmla="*/ 261797 h 1519129"/>
                <a:gd name="connsiteX9" fmla="*/ 407899 w 1130455"/>
                <a:gd name="connsiteY9" fmla="*/ 254481 h 1519129"/>
                <a:gd name="connsiteX10" fmla="*/ 400584 w 1130455"/>
                <a:gd name="connsiteY10" fmla="*/ 35025 h 1519129"/>
                <a:gd name="connsiteX11" fmla="*/ 495682 w 1130455"/>
                <a:gd name="connsiteY11" fmla="*/ 20395 h 151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30455" h="1519129">
                  <a:moveTo>
                    <a:pt x="495682" y="20395"/>
                  </a:moveTo>
                  <a:lnTo>
                    <a:pt x="993115" y="27710"/>
                  </a:lnTo>
                  <a:cubicBezTo>
                    <a:pt x="1091870" y="41121"/>
                    <a:pt x="1072363" y="-80799"/>
                    <a:pt x="1088213" y="100862"/>
                  </a:cubicBezTo>
                  <a:cubicBezTo>
                    <a:pt x="1104063" y="282523"/>
                    <a:pt x="1174776" y="882369"/>
                    <a:pt x="1088213" y="1117675"/>
                  </a:cubicBezTo>
                  <a:cubicBezTo>
                    <a:pt x="1001650" y="1352981"/>
                    <a:pt x="735864" y="1478558"/>
                    <a:pt x="568834" y="1512696"/>
                  </a:cubicBezTo>
                  <a:cubicBezTo>
                    <a:pt x="401804" y="1546834"/>
                    <a:pt x="177471" y="1439544"/>
                    <a:pt x="86031" y="1322501"/>
                  </a:cubicBezTo>
                  <a:cubicBezTo>
                    <a:pt x="-5409" y="1205458"/>
                    <a:pt x="29948" y="978687"/>
                    <a:pt x="20194" y="810437"/>
                  </a:cubicBezTo>
                  <a:cubicBezTo>
                    <a:pt x="10440" y="642187"/>
                    <a:pt x="-23697" y="404443"/>
                    <a:pt x="27509" y="313003"/>
                  </a:cubicBezTo>
                  <a:cubicBezTo>
                    <a:pt x="78715" y="221563"/>
                    <a:pt x="264034" y="271551"/>
                    <a:pt x="327432" y="261797"/>
                  </a:cubicBezTo>
                  <a:cubicBezTo>
                    <a:pt x="390830" y="252043"/>
                    <a:pt x="395707" y="292276"/>
                    <a:pt x="407899" y="254481"/>
                  </a:cubicBezTo>
                  <a:cubicBezTo>
                    <a:pt x="420091" y="216686"/>
                    <a:pt x="384734" y="72820"/>
                    <a:pt x="400584" y="35025"/>
                  </a:cubicBezTo>
                  <a:cubicBezTo>
                    <a:pt x="416434" y="-2770"/>
                    <a:pt x="396927" y="21614"/>
                    <a:pt x="495682" y="20395"/>
                  </a:cubicBezTo>
                  <a:close/>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3">
              <a:extLst>
                <a:ext uri="{FF2B5EF4-FFF2-40B4-BE49-F238E27FC236}">
                  <a16:creationId xmlns:a16="http://schemas.microsoft.com/office/drawing/2014/main" id="{D535671C-E5D7-A846-B75C-4F39ACC8E913}"/>
                </a:ext>
              </a:extLst>
            </p:cNvPr>
            <p:cNvSpPr/>
            <p:nvPr/>
          </p:nvSpPr>
          <p:spPr>
            <a:xfrm>
              <a:off x="1528732" y="3020269"/>
              <a:ext cx="3090172" cy="2590783"/>
            </a:xfrm>
            <a:custGeom>
              <a:avLst/>
              <a:gdLst>
                <a:gd name="connsiteX0" fmla="*/ 31844 w 3090172"/>
                <a:gd name="connsiteY0" fmla="*/ 1330994 h 2590783"/>
                <a:gd name="connsiteX1" fmla="*/ 595114 w 3090172"/>
                <a:gd name="connsiteY1" fmla="*/ 679941 h 2590783"/>
                <a:gd name="connsiteX2" fmla="*/ 902353 w 3090172"/>
                <a:gd name="connsiteY2" fmla="*/ 548267 h 2590783"/>
                <a:gd name="connsiteX3" fmla="*/ 1297374 w 3090172"/>
                <a:gd name="connsiteY3" fmla="*/ 28888 h 2590783"/>
                <a:gd name="connsiteX4" fmla="*/ 1553406 w 3090172"/>
                <a:gd name="connsiteY4" fmla="*/ 87410 h 2590783"/>
                <a:gd name="connsiteX5" fmla="*/ 1787492 w 3090172"/>
                <a:gd name="connsiteY5" fmla="*/ 262974 h 2590783"/>
                <a:gd name="connsiteX6" fmla="*/ 2006948 w 3090172"/>
                <a:gd name="connsiteY6" fmla="*/ 548267 h 2590783"/>
                <a:gd name="connsiteX7" fmla="*/ 1846014 w 3090172"/>
                <a:gd name="connsiteY7" fmla="*/ 950603 h 2590783"/>
                <a:gd name="connsiteX8" fmla="*/ 2409284 w 3090172"/>
                <a:gd name="connsiteY8" fmla="*/ 1023755 h 2590783"/>
                <a:gd name="connsiteX9" fmla="*/ 2965239 w 3090172"/>
                <a:gd name="connsiteY9" fmla="*/ 1067646 h 2590783"/>
                <a:gd name="connsiteX10" fmla="*/ 3074967 w 3090172"/>
                <a:gd name="connsiteY10" fmla="*/ 1572395 h 2590783"/>
                <a:gd name="connsiteX11" fmla="*/ 3031076 w 3090172"/>
                <a:gd name="connsiteY11" fmla="*/ 1784536 h 2590783"/>
                <a:gd name="connsiteX12" fmla="*/ 2548273 w 3090172"/>
                <a:gd name="connsiteY12" fmla="*/ 1828427 h 2590783"/>
                <a:gd name="connsiteX13" fmla="*/ 2519012 w 3090172"/>
                <a:gd name="connsiteY13" fmla="*/ 2216133 h 2590783"/>
                <a:gd name="connsiteX14" fmla="*/ 2167882 w 3090172"/>
                <a:gd name="connsiteY14" fmla="*/ 2538002 h 2590783"/>
                <a:gd name="connsiteX15" fmla="*/ 1538775 w 3090172"/>
                <a:gd name="connsiteY15" fmla="*/ 2538002 h 2590783"/>
                <a:gd name="connsiteX16" fmla="*/ 675582 w 3090172"/>
                <a:gd name="connsiteY16" fmla="*/ 2025938 h 2590783"/>
                <a:gd name="connsiteX17" fmla="*/ 134257 w 3090172"/>
                <a:gd name="connsiteY17" fmla="*/ 1587026 h 2590783"/>
                <a:gd name="connsiteX18" fmla="*/ 31844 w 3090172"/>
                <a:gd name="connsiteY18" fmla="*/ 1330994 h 2590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90172" h="2590783">
                  <a:moveTo>
                    <a:pt x="31844" y="1330994"/>
                  </a:moveTo>
                  <a:cubicBezTo>
                    <a:pt x="108654" y="1179813"/>
                    <a:pt x="450029" y="810395"/>
                    <a:pt x="595114" y="679941"/>
                  </a:cubicBezTo>
                  <a:cubicBezTo>
                    <a:pt x="740199" y="549487"/>
                    <a:pt x="785310" y="656776"/>
                    <a:pt x="902353" y="548267"/>
                  </a:cubicBezTo>
                  <a:cubicBezTo>
                    <a:pt x="1019396" y="439758"/>
                    <a:pt x="1188865" y="105698"/>
                    <a:pt x="1297374" y="28888"/>
                  </a:cubicBezTo>
                  <a:cubicBezTo>
                    <a:pt x="1405883" y="-47922"/>
                    <a:pt x="1471720" y="48396"/>
                    <a:pt x="1553406" y="87410"/>
                  </a:cubicBezTo>
                  <a:cubicBezTo>
                    <a:pt x="1635092" y="126424"/>
                    <a:pt x="1711902" y="186164"/>
                    <a:pt x="1787492" y="262974"/>
                  </a:cubicBezTo>
                  <a:cubicBezTo>
                    <a:pt x="1863082" y="339783"/>
                    <a:pt x="1997194" y="433662"/>
                    <a:pt x="2006948" y="548267"/>
                  </a:cubicBezTo>
                  <a:cubicBezTo>
                    <a:pt x="2016702" y="662872"/>
                    <a:pt x="1778958" y="871355"/>
                    <a:pt x="1846014" y="950603"/>
                  </a:cubicBezTo>
                  <a:cubicBezTo>
                    <a:pt x="1913070" y="1029851"/>
                    <a:pt x="2222747" y="1004248"/>
                    <a:pt x="2409284" y="1023755"/>
                  </a:cubicBezTo>
                  <a:cubicBezTo>
                    <a:pt x="2595821" y="1043262"/>
                    <a:pt x="2854292" y="976206"/>
                    <a:pt x="2965239" y="1067646"/>
                  </a:cubicBezTo>
                  <a:cubicBezTo>
                    <a:pt x="3076186" y="1159086"/>
                    <a:pt x="3063994" y="1452913"/>
                    <a:pt x="3074967" y="1572395"/>
                  </a:cubicBezTo>
                  <a:cubicBezTo>
                    <a:pt x="3085940" y="1691877"/>
                    <a:pt x="3118858" y="1741864"/>
                    <a:pt x="3031076" y="1784536"/>
                  </a:cubicBezTo>
                  <a:cubicBezTo>
                    <a:pt x="2943294" y="1827208"/>
                    <a:pt x="2633617" y="1756494"/>
                    <a:pt x="2548273" y="1828427"/>
                  </a:cubicBezTo>
                  <a:cubicBezTo>
                    <a:pt x="2462929" y="1900360"/>
                    <a:pt x="2582411" y="2097870"/>
                    <a:pt x="2519012" y="2216133"/>
                  </a:cubicBezTo>
                  <a:cubicBezTo>
                    <a:pt x="2455613" y="2334396"/>
                    <a:pt x="2331255" y="2484357"/>
                    <a:pt x="2167882" y="2538002"/>
                  </a:cubicBezTo>
                  <a:cubicBezTo>
                    <a:pt x="2004509" y="2591647"/>
                    <a:pt x="1787492" y="2623346"/>
                    <a:pt x="1538775" y="2538002"/>
                  </a:cubicBezTo>
                  <a:cubicBezTo>
                    <a:pt x="1290058" y="2452658"/>
                    <a:pt x="909668" y="2184434"/>
                    <a:pt x="675582" y="2025938"/>
                  </a:cubicBezTo>
                  <a:cubicBezTo>
                    <a:pt x="441496" y="1867442"/>
                    <a:pt x="240328" y="1697973"/>
                    <a:pt x="134257" y="1587026"/>
                  </a:cubicBezTo>
                  <a:cubicBezTo>
                    <a:pt x="28186" y="1476079"/>
                    <a:pt x="-44966" y="1482175"/>
                    <a:pt x="31844" y="1330994"/>
                  </a:cubicBezTo>
                  <a:close/>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5">
              <a:extLst>
                <a:ext uri="{FF2B5EF4-FFF2-40B4-BE49-F238E27FC236}">
                  <a16:creationId xmlns:a16="http://schemas.microsoft.com/office/drawing/2014/main" id="{5FBBD88F-7411-0244-96F9-A78A0A9D836C}"/>
                </a:ext>
              </a:extLst>
            </p:cNvPr>
            <p:cNvSpPr txBox="1"/>
            <p:nvPr/>
          </p:nvSpPr>
          <p:spPr>
            <a:xfrm>
              <a:off x="1684936" y="5821618"/>
              <a:ext cx="4299073" cy="849356"/>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Torreon City - 600,000 </a:t>
              </a:r>
              <a:r>
                <a:rPr lang="en-US" sz="1200" dirty="0" err="1">
                  <a:latin typeface="Arial" panose="020B0604020202020204" pitchFamily="34" charset="0"/>
                  <a:cs typeface="Arial" panose="020B0604020202020204" pitchFamily="34" charset="0"/>
                </a:rPr>
                <a:t>inhab</a:t>
              </a:r>
              <a:r>
                <a:rPr lang="en-US" sz="1200" dirty="0">
                  <a:latin typeface="Arial" panose="020B0604020202020204" pitchFamily="34" charset="0"/>
                  <a:cs typeface="Arial" panose="020B0604020202020204" pitchFamily="34" charset="0"/>
                </a:rPr>
                <a:t>.</a:t>
              </a:r>
            </a:p>
            <a:p>
              <a:r>
                <a:rPr lang="en-US" sz="1200" dirty="0">
                  <a:latin typeface="Arial" panose="020B0604020202020204" pitchFamily="34" charset="0"/>
                  <a:cs typeface="Arial" panose="020B0604020202020204" pitchFamily="34" charset="0"/>
                </a:rPr>
                <a:t>Electricity Consumption 1.6 </a:t>
              </a:r>
              <a:r>
                <a:rPr lang="en-US" sz="1200" dirty="0" err="1">
                  <a:latin typeface="Arial" panose="020B0604020202020204" pitchFamily="34" charset="0"/>
                  <a:cs typeface="Arial" panose="020B0604020202020204" pitchFamily="34" charset="0"/>
                </a:rPr>
                <a:t>TWh</a:t>
              </a:r>
              <a:r>
                <a:rPr lang="en-US" sz="1200" dirty="0">
                  <a:latin typeface="Arial" panose="020B0604020202020204" pitchFamily="34" charset="0"/>
                  <a:cs typeface="Arial" panose="020B0604020202020204" pitchFamily="34" charset="0"/>
                </a:rPr>
                <a:t>/a</a:t>
              </a:r>
            </a:p>
          </p:txBody>
        </p:sp>
        <p:sp>
          <p:nvSpPr>
            <p:cNvPr id="21" name="TextBox 6">
              <a:extLst>
                <a:ext uri="{FF2B5EF4-FFF2-40B4-BE49-F238E27FC236}">
                  <a16:creationId xmlns:a16="http://schemas.microsoft.com/office/drawing/2014/main" id="{6A171E74-47B8-9A48-AAB5-8A4ACF1E93D0}"/>
                </a:ext>
              </a:extLst>
            </p:cNvPr>
            <p:cNvSpPr txBox="1"/>
            <p:nvPr/>
          </p:nvSpPr>
          <p:spPr>
            <a:xfrm>
              <a:off x="6707799" y="6175757"/>
              <a:ext cx="3307356" cy="467146"/>
            </a:xfrm>
            <a:prstGeom prst="rect">
              <a:avLst/>
            </a:prstGeom>
            <a:noFill/>
          </p:spPr>
          <p:txBody>
            <a:bodyPr wrap="none" rtlCol="0">
              <a:spAutoFit/>
            </a:bodyPr>
            <a:lstStyle/>
            <a:p>
              <a:r>
                <a:rPr lang="es-ES_tradnl" sz="1050" dirty="0">
                  <a:latin typeface="Arial" panose="020B0604020202020204" pitchFamily="34" charset="0"/>
                  <a:cs typeface="Arial" panose="020B0604020202020204" pitchFamily="34" charset="0"/>
                </a:rPr>
                <a:t>750 MW Solar Park, 1,600 ha</a:t>
              </a:r>
            </a:p>
          </p:txBody>
        </p:sp>
        <p:cxnSp>
          <p:nvCxnSpPr>
            <p:cNvPr id="22" name="Straight Arrow Connector 8">
              <a:extLst>
                <a:ext uri="{FF2B5EF4-FFF2-40B4-BE49-F238E27FC236}">
                  <a16:creationId xmlns:a16="http://schemas.microsoft.com/office/drawing/2014/main" id="{845C7434-DDDB-B04D-96F3-3E7E01DAA173}"/>
                </a:ext>
              </a:extLst>
            </p:cNvPr>
            <p:cNvCxnSpPr/>
            <p:nvPr/>
          </p:nvCxnSpPr>
          <p:spPr>
            <a:xfrm flipV="1">
              <a:off x="8027214" y="4131807"/>
              <a:ext cx="1324051" cy="1887321"/>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7" name="CuadroTexto 6">
            <a:extLst>
              <a:ext uri="{FF2B5EF4-FFF2-40B4-BE49-F238E27FC236}">
                <a16:creationId xmlns:a16="http://schemas.microsoft.com/office/drawing/2014/main" id="{4773AA2D-CB47-B143-AB70-12060710F65F}"/>
              </a:ext>
            </a:extLst>
          </p:cNvPr>
          <p:cNvSpPr txBox="1"/>
          <p:nvPr/>
        </p:nvSpPr>
        <p:spPr>
          <a:xfrm>
            <a:off x="573632" y="118578"/>
            <a:ext cx="3628867" cy="1323439"/>
          </a:xfrm>
          <a:prstGeom prst="rect">
            <a:avLst/>
          </a:prstGeom>
          <a:solidFill>
            <a:srgbClr val="FFC000"/>
          </a:solidFill>
        </p:spPr>
        <p:txBody>
          <a:bodyPr wrap="square" rtlCol="0">
            <a:spAutoFit/>
          </a:bodyPr>
          <a:lstStyle/>
          <a:p>
            <a:pPr algn="ctr"/>
            <a:r>
              <a:rPr lang="es-MX" sz="2000" b="1" dirty="0"/>
              <a:t>The Case of the “Energy Reform” in Mexico:  Renewables </a:t>
            </a:r>
          </a:p>
          <a:p>
            <a:pPr algn="ctr"/>
            <a:r>
              <a:rPr lang="es-MX" sz="2000" b="1" dirty="0"/>
              <a:t>to make the rich… richer!</a:t>
            </a:r>
          </a:p>
        </p:txBody>
      </p:sp>
      <p:sp>
        <p:nvSpPr>
          <p:cNvPr id="14" name="CuadroTexto 13">
            <a:extLst>
              <a:ext uri="{FF2B5EF4-FFF2-40B4-BE49-F238E27FC236}">
                <a16:creationId xmlns:a16="http://schemas.microsoft.com/office/drawing/2014/main" id="{70E6A3AE-0606-074F-870C-44E2855B2092}"/>
              </a:ext>
            </a:extLst>
          </p:cNvPr>
          <p:cNvSpPr txBox="1"/>
          <p:nvPr/>
        </p:nvSpPr>
        <p:spPr>
          <a:xfrm>
            <a:off x="3099538" y="1333887"/>
            <a:ext cx="6186099" cy="4893647"/>
          </a:xfrm>
          <a:prstGeom prst="rect">
            <a:avLst/>
          </a:prstGeom>
          <a:solidFill>
            <a:srgbClr val="92D050"/>
          </a:solidFill>
        </p:spPr>
        <p:txBody>
          <a:bodyPr wrap="square" rtlCol="0">
            <a:spAutoFit/>
          </a:bodyPr>
          <a:lstStyle/>
          <a:p>
            <a:pPr algn="ctr"/>
            <a:r>
              <a:rPr lang="es-MX" sz="3600" b="1" dirty="0"/>
              <a:t>We need to ask:</a:t>
            </a:r>
          </a:p>
          <a:p>
            <a:pPr algn="ctr"/>
            <a:endParaRPr lang="es-MX" sz="3600" b="1" dirty="0"/>
          </a:p>
          <a:p>
            <a:pPr algn="ctr"/>
            <a:r>
              <a:rPr lang="es-MX" sz="3200" b="1" dirty="0"/>
              <a:t>ENERGY FOR WHAT?</a:t>
            </a:r>
          </a:p>
          <a:p>
            <a:pPr algn="ctr"/>
            <a:endParaRPr lang="es-MX" sz="1200" b="1" dirty="0"/>
          </a:p>
          <a:p>
            <a:pPr algn="ctr"/>
            <a:r>
              <a:rPr lang="es-MX" sz="3200" b="1" dirty="0"/>
              <a:t>ENERGY FOR WHOM?</a:t>
            </a:r>
          </a:p>
          <a:p>
            <a:pPr algn="ctr"/>
            <a:endParaRPr lang="es-MX" sz="1200" b="1" dirty="0"/>
          </a:p>
          <a:p>
            <a:pPr algn="ctr"/>
            <a:r>
              <a:rPr lang="es-MX" sz="3200" b="1" dirty="0"/>
              <a:t>WHO DECIDES?</a:t>
            </a:r>
          </a:p>
          <a:p>
            <a:pPr algn="ctr"/>
            <a:endParaRPr lang="es-MX" sz="1200" b="1" dirty="0"/>
          </a:p>
          <a:p>
            <a:pPr algn="ctr"/>
            <a:r>
              <a:rPr lang="es-MX" sz="3200" b="1" dirty="0"/>
              <a:t>WHO BENEFITS?</a:t>
            </a:r>
          </a:p>
          <a:p>
            <a:pPr algn="ctr"/>
            <a:endParaRPr lang="es-MX" sz="1200" b="1" dirty="0"/>
          </a:p>
          <a:p>
            <a:pPr algn="ctr"/>
            <a:r>
              <a:rPr lang="es-MX" sz="3200" b="1" dirty="0"/>
              <a:t>WHO GETS THE</a:t>
            </a:r>
          </a:p>
          <a:p>
            <a:pPr algn="ctr"/>
            <a:r>
              <a:rPr lang="es-MX" sz="3200" b="1" dirty="0"/>
              <a:t> IMPACTS?</a:t>
            </a:r>
            <a:endParaRPr lang="es-MX" sz="3600" b="1" dirty="0"/>
          </a:p>
        </p:txBody>
      </p:sp>
    </p:spTree>
    <p:extLst>
      <p:ext uri="{BB962C8B-B14F-4D97-AF65-F5344CB8AC3E}">
        <p14:creationId xmlns:p14="http://schemas.microsoft.com/office/powerpoint/2010/main" val="1100799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FAFF51CA-9495-6A3C-9338-04BE76A5B669}"/>
              </a:ext>
            </a:extLst>
          </p:cNvPr>
          <p:cNvSpPr>
            <a:spLocks noGrp="1"/>
          </p:cNvSpPr>
          <p:nvPr>
            <p:ph type="sldNum" sz="quarter" idx="12"/>
          </p:nvPr>
        </p:nvSpPr>
        <p:spPr/>
        <p:txBody>
          <a:bodyPr/>
          <a:lstStyle/>
          <a:p>
            <a:fld id="{3E4C62FE-D2E2-474C-9991-30E1B26ED932}" type="slidenum">
              <a:rPr lang="es-ES" smtClean="0"/>
              <a:t>2</a:t>
            </a:fld>
            <a:endParaRPr lang="es-ES"/>
          </a:p>
        </p:txBody>
      </p:sp>
      <p:sp>
        <p:nvSpPr>
          <p:cNvPr id="4" name="Título 3">
            <a:extLst>
              <a:ext uri="{FF2B5EF4-FFF2-40B4-BE49-F238E27FC236}">
                <a16:creationId xmlns:a16="http://schemas.microsoft.com/office/drawing/2014/main" id="{B8E985CE-09F8-50D9-B548-EB8C5710A7FA}"/>
              </a:ext>
            </a:extLst>
          </p:cNvPr>
          <p:cNvSpPr>
            <a:spLocks noGrp="1"/>
          </p:cNvSpPr>
          <p:nvPr>
            <p:ph type="title" idx="4294967295"/>
          </p:nvPr>
        </p:nvSpPr>
        <p:spPr>
          <a:xfrm>
            <a:off x="1451755" y="49353"/>
            <a:ext cx="10075863" cy="1116013"/>
          </a:xfrm>
        </p:spPr>
        <p:txBody>
          <a:bodyPr/>
          <a:lstStyle/>
          <a:p>
            <a:r>
              <a:rPr lang="es-MX" dirty="0"/>
              <a:t>Finding a safe and just space for everybody</a:t>
            </a:r>
          </a:p>
        </p:txBody>
      </p:sp>
      <p:sp>
        <p:nvSpPr>
          <p:cNvPr id="5" name="Marcador de contenido 4">
            <a:extLst>
              <a:ext uri="{FF2B5EF4-FFF2-40B4-BE49-F238E27FC236}">
                <a16:creationId xmlns:a16="http://schemas.microsoft.com/office/drawing/2014/main" id="{CB00234C-FEB9-76ED-8F96-1ECDC60F78AB}"/>
              </a:ext>
            </a:extLst>
          </p:cNvPr>
          <p:cNvSpPr>
            <a:spLocks noGrp="1"/>
          </p:cNvSpPr>
          <p:nvPr>
            <p:ph idx="4294967295"/>
          </p:nvPr>
        </p:nvSpPr>
        <p:spPr>
          <a:xfrm>
            <a:off x="183458" y="1527858"/>
            <a:ext cx="2536594" cy="4710896"/>
          </a:xfrm>
          <a:solidFill>
            <a:schemeClr val="accent2">
              <a:lumMod val="20000"/>
              <a:lumOff val="80000"/>
            </a:schemeClr>
          </a:solidFill>
        </p:spPr>
        <p:txBody>
          <a:bodyPr>
            <a:noAutofit/>
          </a:bodyPr>
          <a:lstStyle/>
          <a:p>
            <a:pPr marL="0" indent="0" algn="ctr">
              <a:buNone/>
            </a:pPr>
            <a:r>
              <a:rPr lang="es-MX" dirty="0"/>
              <a:t>From</a:t>
            </a:r>
          </a:p>
          <a:p>
            <a:r>
              <a:rPr lang="es-MX" sz="1600" dirty="0"/>
              <a:t>Growth</a:t>
            </a:r>
          </a:p>
          <a:p>
            <a:r>
              <a:rPr lang="es-MX" sz="1600" dirty="0"/>
              <a:t>Consumption</a:t>
            </a:r>
          </a:p>
          <a:p>
            <a:r>
              <a:rPr lang="es-MX" sz="1600" dirty="0"/>
              <a:t>Globalization</a:t>
            </a:r>
          </a:p>
          <a:p>
            <a:r>
              <a:rPr lang="es-MX" sz="1600" dirty="0"/>
              <a:t>Competition</a:t>
            </a:r>
          </a:p>
          <a:p>
            <a:r>
              <a:rPr lang="es-MX" sz="1600" dirty="0"/>
              <a:t>Individualism</a:t>
            </a:r>
          </a:p>
          <a:p>
            <a:r>
              <a:rPr lang="es-MX" sz="1600" dirty="0"/>
              <a:t>Inequity</a:t>
            </a:r>
          </a:p>
          <a:p>
            <a:r>
              <a:rPr lang="es-MX" sz="1600" dirty="0"/>
              <a:t>Centralized top-down governance</a:t>
            </a:r>
          </a:p>
          <a:p>
            <a:r>
              <a:rPr lang="es-MX" sz="1600" dirty="0"/>
              <a:t>Fossil Fuels  </a:t>
            </a:r>
          </a:p>
          <a:p>
            <a:endParaRPr lang="es-MX" sz="1600" dirty="0"/>
          </a:p>
        </p:txBody>
      </p:sp>
      <p:sp>
        <p:nvSpPr>
          <p:cNvPr id="6" name="Marcador de contenido 4">
            <a:extLst>
              <a:ext uri="{FF2B5EF4-FFF2-40B4-BE49-F238E27FC236}">
                <a16:creationId xmlns:a16="http://schemas.microsoft.com/office/drawing/2014/main" id="{14D3AD41-2FE9-749B-4117-91151B55A838}"/>
              </a:ext>
            </a:extLst>
          </p:cNvPr>
          <p:cNvSpPr txBox="1">
            <a:spLocks/>
          </p:cNvSpPr>
          <p:nvPr/>
        </p:nvSpPr>
        <p:spPr>
          <a:xfrm>
            <a:off x="9273078" y="1527858"/>
            <a:ext cx="2540039" cy="4710896"/>
          </a:xfrm>
          <a:prstGeom prst="rect">
            <a:avLst/>
          </a:prstGeom>
          <a:solidFill>
            <a:srgbClr val="92D050"/>
          </a:solidFill>
        </p:spPr>
        <p:txBody>
          <a:bodyPr vert="horz" lIns="91440" tIns="45720" rIns="91440" bIns="45720" rtlCol="0">
            <a:normAutofit/>
          </a:bodyPr>
          <a:lst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MX" sz="2200" dirty="0"/>
              <a:t>To</a:t>
            </a:r>
          </a:p>
          <a:p>
            <a:r>
              <a:rPr lang="es-MX" sz="1600" dirty="0"/>
              <a:t>Degrowth -- “Buen Vivir”</a:t>
            </a:r>
          </a:p>
          <a:p>
            <a:r>
              <a:rPr lang="es-MX" sz="1600" dirty="0"/>
              <a:t>Sufficiency</a:t>
            </a:r>
          </a:p>
          <a:p>
            <a:r>
              <a:rPr lang="es-MX" sz="1600" dirty="0"/>
              <a:t>Localization</a:t>
            </a:r>
          </a:p>
          <a:p>
            <a:r>
              <a:rPr lang="es-MX" sz="1600" dirty="0"/>
              <a:t>Cooperation</a:t>
            </a:r>
          </a:p>
          <a:p>
            <a:r>
              <a:rPr lang="es-MX" sz="1600" dirty="0"/>
              <a:t>Equity</a:t>
            </a:r>
          </a:p>
          <a:p>
            <a:r>
              <a:rPr lang="es-MX" sz="1600" dirty="0"/>
              <a:t>Decentralized bottom-up governance</a:t>
            </a:r>
          </a:p>
          <a:p>
            <a:r>
              <a:rPr lang="es-MX" sz="1600" dirty="0"/>
              <a:t>Local Renewables</a:t>
            </a:r>
          </a:p>
          <a:p>
            <a:endParaRPr lang="es-MX" sz="1600" dirty="0"/>
          </a:p>
          <a:p>
            <a:endParaRPr lang="es-MX" sz="1600" dirty="0"/>
          </a:p>
        </p:txBody>
      </p:sp>
      <p:pic>
        <p:nvPicPr>
          <p:cNvPr id="2050" name="Picture 2" descr="A Doughnut for the Anthropocene: humanity's compass in the 21st century -  The Lancet Planetary Health">
            <a:extLst>
              <a:ext uri="{FF2B5EF4-FFF2-40B4-BE49-F238E27FC236}">
                <a16:creationId xmlns:a16="http://schemas.microsoft.com/office/drawing/2014/main" id="{3334CE5E-5262-45C1-60C7-4496C407817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963020" y="1138540"/>
            <a:ext cx="6076249" cy="54436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4704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linds(horizontal)">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animBg="1"/>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0B2747-4B42-5C49-9528-7A73032EE17F}"/>
              </a:ext>
            </a:extLst>
          </p:cNvPr>
          <p:cNvSpPr>
            <a:spLocks noGrp="1"/>
          </p:cNvSpPr>
          <p:nvPr>
            <p:ph type="title"/>
          </p:nvPr>
        </p:nvSpPr>
        <p:spPr>
          <a:xfrm>
            <a:off x="1245356" y="-134364"/>
            <a:ext cx="10515600" cy="1325563"/>
          </a:xfrm>
        </p:spPr>
        <p:txBody>
          <a:bodyPr>
            <a:normAutofit/>
          </a:bodyPr>
          <a:lstStyle/>
          <a:p>
            <a:pPr algn="ctr"/>
            <a:r>
              <a:rPr lang="es-MX" sz="3600" b="1" dirty="0">
                <a:latin typeface="+mn-lt"/>
              </a:rPr>
              <a:t>Mounting criticism from different sectors… </a:t>
            </a:r>
            <a:br>
              <a:rPr lang="es-MX" sz="3600" b="1" dirty="0">
                <a:latin typeface="+mn-lt"/>
              </a:rPr>
            </a:br>
            <a:r>
              <a:rPr lang="es-MX" sz="3600" b="1" dirty="0">
                <a:solidFill>
                  <a:srgbClr val="C00000"/>
                </a:solidFill>
                <a:latin typeface="+mn-lt"/>
              </a:rPr>
              <a:t>an urgent need for radical change</a:t>
            </a:r>
          </a:p>
        </p:txBody>
      </p:sp>
      <p:sp>
        <p:nvSpPr>
          <p:cNvPr id="4" name="Rectángulo 3">
            <a:extLst>
              <a:ext uri="{FF2B5EF4-FFF2-40B4-BE49-F238E27FC236}">
                <a16:creationId xmlns:a16="http://schemas.microsoft.com/office/drawing/2014/main" id="{C000914C-25E5-CB4D-8A30-8AAC32BC9297}"/>
              </a:ext>
            </a:extLst>
          </p:cNvPr>
          <p:cNvSpPr/>
          <p:nvPr/>
        </p:nvSpPr>
        <p:spPr>
          <a:xfrm>
            <a:off x="243680" y="6004012"/>
            <a:ext cx="4505483" cy="784830"/>
          </a:xfrm>
          <a:prstGeom prst="rect">
            <a:avLst/>
          </a:prstGeom>
        </p:spPr>
        <p:txBody>
          <a:bodyPr wrap="square">
            <a:spAutoFit/>
          </a:bodyPr>
          <a:lstStyle/>
          <a:p>
            <a:r>
              <a:rPr lang="es-MX" sz="900" dirty="0">
                <a:effectLst/>
                <a:latin typeface="Helvetica" pitchFamily="2" charset="0"/>
              </a:rPr>
              <a:t>The gravity of the situation </a:t>
            </a:r>
            <a:r>
              <a:rPr lang="es-MX" sz="900" b="1" dirty="0">
                <a:solidFill>
                  <a:srgbClr val="C00000"/>
                </a:solidFill>
                <a:effectLst/>
                <a:latin typeface="Helvetica" pitchFamily="2" charset="0"/>
              </a:rPr>
              <a:t>requires fundamental changes to global capitalism</a:t>
            </a:r>
            <a:r>
              <a:rPr lang="es-MX" sz="900" dirty="0">
                <a:effectLst/>
                <a:latin typeface="Helvetica" pitchFamily="2" charset="0"/>
              </a:rPr>
              <a:t>, education, and equality, which include inter alia </a:t>
            </a:r>
            <a:r>
              <a:rPr lang="es-MX" sz="900" b="1" dirty="0">
                <a:solidFill>
                  <a:srgbClr val="C00000"/>
                </a:solidFill>
                <a:effectLst/>
                <a:latin typeface="Helvetica" pitchFamily="2" charset="0"/>
              </a:rPr>
              <a:t>the abolition of perpetual economic growth</a:t>
            </a:r>
            <a:r>
              <a:rPr lang="es-MX" sz="900" b="1" dirty="0">
                <a:effectLst/>
                <a:latin typeface="Helvetica" pitchFamily="2" charset="0"/>
              </a:rPr>
              <a:t>,</a:t>
            </a:r>
            <a:r>
              <a:rPr lang="es-MX" sz="900" dirty="0">
                <a:effectLst/>
                <a:latin typeface="Helvetica" pitchFamily="2" charset="0"/>
              </a:rPr>
              <a:t> properly pricing externalities, a rapid exit from fossil-fuel use, </a:t>
            </a:r>
            <a:r>
              <a:rPr lang="es-MX" sz="900" b="1" dirty="0">
                <a:effectLst/>
                <a:latin typeface="Helvetica" pitchFamily="2" charset="0"/>
              </a:rPr>
              <a:t>strict regulation of markets and property acquisition, reigning in corporate lobbying, and the empowerment of women.  Bradshaw et al. 2021</a:t>
            </a:r>
          </a:p>
        </p:txBody>
      </p:sp>
      <p:pic>
        <p:nvPicPr>
          <p:cNvPr id="6" name="Imagen 5">
            <a:extLst>
              <a:ext uri="{FF2B5EF4-FFF2-40B4-BE49-F238E27FC236}">
                <a16:creationId xmlns:a16="http://schemas.microsoft.com/office/drawing/2014/main" id="{A5A0D67F-634C-0A43-8817-5821C5FE089E}"/>
              </a:ext>
            </a:extLst>
          </p:cNvPr>
          <p:cNvPicPr>
            <a:picLocks noChangeAspect="1"/>
          </p:cNvPicPr>
          <p:nvPr/>
        </p:nvPicPr>
        <p:blipFill>
          <a:blip r:embed="rId2"/>
          <a:stretch>
            <a:fillRect/>
          </a:stretch>
        </p:blipFill>
        <p:spPr>
          <a:xfrm>
            <a:off x="466767" y="4954064"/>
            <a:ext cx="3930772" cy="1045086"/>
          </a:xfrm>
          <a:prstGeom prst="rect">
            <a:avLst/>
          </a:prstGeom>
        </p:spPr>
      </p:pic>
      <p:pic>
        <p:nvPicPr>
          <p:cNvPr id="5" name="Picture 9">
            <a:extLst>
              <a:ext uri="{FF2B5EF4-FFF2-40B4-BE49-F238E27FC236}">
                <a16:creationId xmlns:a16="http://schemas.microsoft.com/office/drawing/2014/main" id="{C91508A8-D6F0-FF40-8197-8DEF2263F72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7037" y="1263662"/>
            <a:ext cx="4483967" cy="1531355"/>
          </a:xfrm>
          <a:prstGeom prst="rect">
            <a:avLst/>
          </a:prstGeom>
          <a:ln>
            <a:solidFill>
              <a:schemeClr val="tx1"/>
            </a:solidFill>
          </a:ln>
        </p:spPr>
      </p:pic>
      <p:pic>
        <p:nvPicPr>
          <p:cNvPr id="7" name="Picture 4">
            <a:extLst>
              <a:ext uri="{FF2B5EF4-FFF2-40B4-BE49-F238E27FC236}">
                <a16:creationId xmlns:a16="http://schemas.microsoft.com/office/drawing/2014/main" id="{E1268B0A-FE2E-F248-B429-C7DEE8F6CB5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1392" t="5446" b="10211"/>
          <a:stretch/>
        </p:blipFill>
        <p:spPr>
          <a:xfrm>
            <a:off x="8967140" y="4476786"/>
            <a:ext cx="2895654" cy="2296506"/>
          </a:xfrm>
          <a:prstGeom prst="rect">
            <a:avLst/>
          </a:prstGeom>
          <a:ln>
            <a:solidFill>
              <a:schemeClr val="tx1"/>
            </a:solidFill>
          </a:ln>
        </p:spPr>
      </p:pic>
      <p:pic>
        <p:nvPicPr>
          <p:cNvPr id="8" name="Imagen 7">
            <a:extLst>
              <a:ext uri="{FF2B5EF4-FFF2-40B4-BE49-F238E27FC236}">
                <a16:creationId xmlns:a16="http://schemas.microsoft.com/office/drawing/2014/main" id="{D381BCB6-42F5-AD42-AF11-3F2B79356B5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7841" y="2845751"/>
            <a:ext cx="4330455" cy="1820592"/>
          </a:xfrm>
          <a:prstGeom prst="rect">
            <a:avLst/>
          </a:prstGeom>
        </p:spPr>
      </p:pic>
      <p:pic>
        <p:nvPicPr>
          <p:cNvPr id="10" name="Google Shape;613;g6f87f1b37f_0_71">
            <a:extLst>
              <a:ext uri="{FF2B5EF4-FFF2-40B4-BE49-F238E27FC236}">
                <a16:creationId xmlns:a16="http://schemas.microsoft.com/office/drawing/2014/main" id="{BECAEF69-8B0F-C44C-B159-F7CE95D64A5E}"/>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7444265" y="978138"/>
            <a:ext cx="4912402" cy="3261469"/>
          </a:xfrm>
          <a:prstGeom prst="rect">
            <a:avLst/>
          </a:prstGeom>
          <a:noFill/>
          <a:ln>
            <a:noFill/>
          </a:ln>
        </p:spPr>
      </p:pic>
      <p:sp>
        <p:nvSpPr>
          <p:cNvPr id="11" name="Rectángulo 10">
            <a:extLst>
              <a:ext uri="{FF2B5EF4-FFF2-40B4-BE49-F238E27FC236}">
                <a16:creationId xmlns:a16="http://schemas.microsoft.com/office/drawing/2014/main" id="{B5DF3212-9AA0-C34C-8BF2-99DD97553CE8}"/>
              </a:ext>
            </a:extLst>
          </p:cNvPr>
          <p:cNvSpPr/>
          <p:nvPr/>
        </p:nvSpPr>
        <p:spPr>
          <a:xfrm>
            <a:off x="4685348" y="5135572"/>
            <a:ext cx="4056289" cy="1107996"/>
          </a:xfrm>
          <a:prstGeom prst="rect">
            <a:avLst/>
          </a:prstGeom>
        </p:spPr>
        <p:txBody>
          <a:bodyPr wrap="square">
            <a:spAutoFit/>
          </a:bodyPr>
          <a:lstStyle/>
          <a:p>
            <a:pPr algn="ctr"/>
            <a:r>
              <a:rPr lang="es-MX" sz="1100" dirty="0">
                <a:latin typeface="Helvetica" pitchFamily="2" charset="0"/>
              </a:rPr>
              <a:t>Any transition towards sustainability can only be effective </a:t>
            </a:r>
            <a:r>
              <a:rPr lang="es-MX" sz="1100" b="1" dirty="0">
                <a:solidFill>
                  <a:schemeClr val="accent1"/>
                </a:solidFill>
                <a:latin typeface="Helvetica" pitchFamily="2" charset="0"/>
              </a:rPr>
              <a:t>if far-reaching lifestyle changes complement technological advancements.</a:t>
            </a:r>
            <a:r>
              <a:rPr lang="es-MX" sz="1100" dirty="0">
                <a:solidFill>
                  <a:schemeClr val="accent1"/>
                </a:solidFill>
                <a:latin typeface="Helvetica" pitchFamily="2" charset="0"/>
              </a:rPr>
              <a:t> </a:t>
            </a:r>
            <a:r>
              <a:rPr lang="es-MX" sz="1100" dirty="0">
                <a:latin typeface="Helvetica" pitchFamily="2" charset="0"/>
              </a:rPr>
              <a:t>However, existing societies, economies and cultures incite consumption expansion and the structural imperative for </a:t>
            </a:r>
            <a:r>
              <a:rPr lang="es-MX" sz="1100" dirty="0">
                <a:solidFill>
                  <a:schemeClr val="accent1"/>
                </a:solidFill>
                <a:latin typeface="Helvetica" pitchFamily="2" charset="0"/>
              </a:rPr>
              <a:t>growth in </a:t>
            </a:r>
            <a:r>
              <a:rPr lang="es-MX" sz="1100" b="1" dirty="0">
                <a:solidFill>
                  <a:schemeClr val="accent1"/>
                </a:solidFill>
                <a:latin typeface="Helvetica" pitchFamily="2" charset="0"/>
              </a:rPr>
              <a:t>competitive market economies inhibits necessary societal change.</a:t>
            </a:r>
          </a:p>
        </p:txBody>
      </p:sp>
      <p:pic>
        <p:nvPicPr>
          <p:cNvPr id="12" name="Imagen 11">
            <a:extLst>
              <a:ext uri="{FF2B5EF4-FFF2-40B4-BE49-F238E27FC236}">
                <a16:creationId xmlns:a16="http://schemas.microsoft.com/office/drawing/2014/main" id="{67F1D52B-FCF5-3F46-9CC0-77BEB6E0F76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216298" y="3386650"/>
            <a:ext cx="2953855" cy="1729908"/>
          </a:xfrm>
          <a:prstGeom prst="rect">
            <a:avLst/>
          </a:prstGeom>
        </p:spPr>
      </p:pic>
    </p:spTree>
    <p:extLst>
      <p:ext uri="{BB962C8B-B14F-4D97-AF65-F5344CB8AC3E}">
        <p14:creationId xmlns:p14="http://schemas.microsoft.com/office/powerpoint/2010/main" val="13658271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723871A-D28F-9147-9FF3-D1A3D130E6A4}"/>
              </a:ext>
            </a:extLst>
          </p:cNvPr>
          <p:cNvSpPr>
            <a:spLocks noGrp="1"/>
          </p:cNvSpPr>
          <p:nvPr>
            <p:ph type="title"/>
          </p:nvPr>
        </p:nvSpPr>
        <p:spPr>
          <a:xfrm>
            <a:off x="77454" y="544"/>
            <a:ext cx="10515600" cy="1325563"/>
          </a:xfrm>
        </p:spPr>
        <p:txBody>
          <a:bodyPr/>
          <a:lstStyle/>
          <a:p>
            <a:r>
              <a:rPr lang="es-MX" dirty="0">
                <a:latin typeface="+mn-lt"/>
              </a:rPr>
              <a:t>The true way forward….</a:t>
            </a:r>
          </a:p>
        </p:txBody>
      </p:sp>
      <p:sp>
        <p:nvSpPr>
          <p:cNvPr id="6" name="Marcador de contenido 2">
            <a:extLst>
              <a:ext uri="{FF2B5EF4-FFF2-40B4-BE49-F238E27FC236}">
                <a16:creationId xmlns:a16="http://schemas.microsoft.com/office/drawing/2014/main" id="{989D2628-E4F6-544F-B0AE-BA22CE3472AC}"/>
              </a:ext>
            </a:extLst>
          </p:cNvPr>
          <p:cNvSpPr txBox="1">
            <a:spLocks/>
          </p:cNvSpPr>
          <p:nvPr/>
        </p:nvSpPr>
        <p:spPr>
          <a:xfrm>
            <a:off x="1032734" y="1015824"/>
            <a:ext cx="7331076" cy="1950740"/>
          </a:xfrm>
          <a:prstGeom prst="rect">
            <a:avLst/>
          </a:prstGeom>
        </p:spPr>
        <p:txBody>
          <a:bodyPr vert="horz" lIns="91440" tIns="45720" rIns="91440" bIns="45720" rtlCol="0">
            <a:noAutofit/>
          </a:bodyPr>
          <a:lstStyle>
            <a:lvl1pPr marL="457200" indent="-457200" algn="l" defTabSz="914400" rtl="0" eaLnBrk="1" latinLnBrk="0" hangingPunct="1">
              <a:spcBef>
                <a:spcPts val="1800"/>
              </a:spcBef>
              <a:buClr>
                <a:schemeClr val="accent1"/>
              </a:buClr>
              <a:buSzPct val="80000"/>
              <a:buFont typeface="Wingdings" pitchFamily="2" charset="2"/>
              <a:buChar char=""/>
              <a:defRPr sz="2400" kern="1200">
                <a:solidFill>
                  <a:schemeClr val="tx1"/>
                </a:solidFill>
                <a:latin typeface="+mn-lt"/>
                <a:ea typeface="+mn-ea"/>
                <a:cs typeface="+mn-cs"/>
              </a:defRPr>
            </a:lvl1pPr>
            <a:lvl2pPr marL="914400" indent="-457200" algn="l" defTabSz="914400" rtl="0" eaLnBrk="1" latinLnBrk="0" hangingPunct="1">
              <a:spcBef>
                <a:spcPts val="1800"/>
              </a:spcBef>
              <a:buClr>
                <a:schemeClr val="accent2"/>
              </a:buClr>
              <a:buSzPct val="80000"/>
              <a:buFont typeface="Wingdings" pitchFamily="2" charset="2"/>
              <a:buChar char=""/>
              <a:defRPr sz="2400" kern="1200">
                <a:solidFill>
                  <a:schemeClr val="tx1"/>
                </a:solidFill>
                <a:latin typeface="+mn-lt"/>
                <a:ea typeface="+mn-ea"/>
                <a:cs typeface="+mn-cs"/>
              </a:defRPr>
            </a:lvl2pPr>
            <a:lvl3pPr marL="1371600" indent="-457200" algn="l" defTabSz="914400" rtl="0" eaLnBrk="1" latinLnBrk="0" hangingPunct="1">
              <a:spcBef>
                <a:spcPts val="1200"/>
              </a:spcBef>
              <a:buClr>
                <a:schemeClr val="accent3"/>
              </a:buClr>
              <a:buSzPct val="80000"/>
              <a:buFont typeface="Wingdings" pitchFamily="2" charset="2"/>
              <a:buChar char=""/>
              <a:defRPr sz="2000" kern="1200">
                <a:solidFill>
                  <a:schemeClr val="tx1"/>
                </a:solidFill>
                <a:latin typeface="+mn-lt"/>
                <a:ea typeface="+mn-ea"/>
                <a:cs typeface="+mn-cs"/>
              </a:defRPr>
            </a:lvl3pPr>
            <a:lvl4pPr marL="1828800" indent="-457200" algn="l" defTabSz="914400" rtl="0" eaLnBrk="1" latinLnBrk="0" hangingPunct="1">
              <a:spcBef>
                <a:spcPts val="1200"/>
              </a:spcBef>
              <a:buClr>
                <a:schemeClr val="accent4"/>
              </a:buClr>
              <a:buSzPct val="80000"/>
              <a:buFont typeface="Wingdings" pitchFamily="2" charset="2"/>
              <a:buChar char=""/>
              <a:defRPr sz="1800" kern="1200">
                <a:solidFill>
                  <a:schemeClr val="tx1"/>
                </a:solidFill>
                <a:latin typeface="+mn-lt"/>
                <a:ea typeface="+mn-ea"/>
                <a:cs typeface="+mn-cs"/>
              </a:defRPr>
            </a:lvl4pPr>
            <a:lvl5pPr marL="2286000" indent="-457200" algn="l" defTabSz="914400" rtl="0" eaLnBrk="1" latinLnBrk="0" hangingPunct="1">
              <a:spcBef>
                <a:spcPts val="1200"/>
              </a:spcBef>
              <a:buClr>
                <a:schemeClr val="accent5"/>
              </a:buClr>
              <a:buSzPct val="80000"/>
              <a:buFont typeface="Wingdings" pitchFamily="2" charset="2"/>
              <a:buChar char=""/>
              <a:defRPr sz="1800" kern="1200">
                <a:solidFill>
                  <a:schemeClr val="tx1"/>
                </a:solidFill>
                <a:latin typeface="+mn-lt"/>
                <a:ea typeface="+mn-ea"/>
                <a:cs typeface="+mn-cs"/>
              </a:defRPr>
            </a:lvl5pPr>
            <a:lvl6pPr marL="2743200" indent="-457200" algn="l" defTabSz="914400" rtl="0" eaLnBrk="1" latinLnBrk="0" hangingPunct="1">
              <a:spcBef>
                <a:spcPts val="1200"/>
              </a:spcBef>
              <a:buClr>
                <a:schemeClr val="accent6"/>
              </a:buClr>
              <a:buSzPct val="90000"/>
              <a:buFont typeface="Wingdings" pitchFamily="2" charset="2"/>
              <a:buChar char=""/>
              <a:defRPr sz="1600" kern="1200">
                <a:solidFill>
                  <a:schemeClr val="tx1"/>
                </a:solidFill>
                <a:latin typeface="+mn-lt"/>
                <a:ea typeface="+mn-ea"/>
                <a:cs typeface="+mn-cs"/>
              </a:defRPr>
            </a:lvl6pPr>
            <a:lvl7pPr marL="3200400" indent="-457200" algn="l" defTabSz="914400" rtl="0" eaLnBrk="1" latinLnBrk="0" hangingPunct="1">
              <a:spcBef>
                <a:spcPts val="1200"/>
              </a:spcBef>
              <a:buClr>
                <a:schemeClr val="accent1"/>
              </a:buClr>
              <a:buSzPct val="70000"/>
              <a:buFont typeface="Wingdings" pitchFamily="2" charset="2"/>
              <a:buChar char="¢"/>
              <a:defRPr sz="1600" kern="1200" baseline="0">
                <a:solidFill>
                  <a:schemeClr val="tx1"/>
                </a:solidFill>
                <a:latin typeface="+mn-lt"/>
                <a:ea typeface="+mn-ea"/>
                <a:cs typeface="+mn-cs"/>
              </a:defRPr>
            </a:lvl7pPr>
            <a:lvl8pPr marL="3657600" indent="-457200" algn="l" defTabSz="914400" rtl="0" eaLnBrk="1" latinLnBrk="0" hangingPunct="1">
              <a:spcBef>
                <a:spcPts val="1200"/>
              </a:spcBef>
              <a:buClr>
                <a:schemeClr val="accent3"/>
              </a:buClr>
              <a:buFont typeface="Courier New" pitchFamily="49" charset="0"/>
              <a:buChar char="o"/>
              <a:defRPr sz="1600" kern="1200" baseline="0">
                <a:solidFill>
                  <a:schemeClr val="tx1"/>
                </a:solidFill>
                <a:latin typeface="+mn-lt"/>
                <a:ea typeface="+mn-ea"/>
                <a:cs typeface="+mn-cs"/>
              </a:defRPr>
            </a:lvl8pPr>
            <a:lvl9pPr marL="4114800" indent="-457200" algn="l" defTabSz="914400" rtl="0" eaLnBrk="1" latinLnBrk="0" hangingPunct="1">
              <a:spcBef>
                <a:spcPts val="1200"/>
              </a:spcBef>
              <a:buClr>
                <a:schemeClr val="accent5"/>
              </a:buClr>
              <a:buFont typeface="Arial" pitchFamily="34" charset="0"/>
              <a:buChar char="•"/>
              <a:defRPr sz="1600" kern="1200" baseline="0">
                <a:solidFill>
                  <a:schemeClr val="tx1"/>
                </a:solidFill>
                <a:latin typeface="+mn-lt"/>
                <a:ea typeface="+mn-ea"/>
                <a:cs typeface="+mn-cs"/>
              </a:defRPr>
            </a:lvl9pPr>
          </a:lstStyle>
          <a:p>
            <a:pPr marL="0" indent="0" algn="ctr">
              <a:spcBef>
                <a:spcPts val="0"/>
              </a:spcBef>
              <a:buNone/>
            </a:pPr>
            <a:r>
              <a:rPr lang="es-MX" sz="1800" b="1" dirty="0">
                <a:latin typeface="Arial" panose="020B0604020202020204" pitchFamily="34" charset="0"/>
                <a:cs typeface="Arial" panose="020B0604020202020204" pitchFamily="34" charset="0"/>
              </a:rPr>
              <a:t>From “growth”, “global”, “corporate”, “standardized” “inequity”, “violent” “individuals,” “competition” and “male-dominated” to</a:t>
            </a:r>
          </a:p>
          <a:p>
            <a:pPr marL="0" indent="0" algn="ctr">
              <a:spcBef>
                <a:spcPts val="0"/>
              </a:spcBef>
              <a:buNone/>
            </a:pPr>
            <a:endParaRPr lang="es-MX" sz="1800" b="1" dirty="0">
              <a:solidFill>
                <a:srgbClr val="FF0000"/>
              </a:solidFill>
              <a:latin typeface="Arial" panose="020B0604020202020204" pitchFamily="34" charset="0"/>
              <a:cs typeface="Arial" panose="020B0604020202020204" pitchFamily="34" charset="0"/>
            </a:endParaRPr>
          </a:p>
          <a:p>
            <a:pPr marL="0" indent="0" algn="ctr">
              <a:spcBef>
                <a:spcPts val="0"/>
              </a:spcBef>
              <a:buNone/>
            </a:pPr>
            <a:r>
              <a:rPr lang="es-MX" sz="1800" b="1" dirty="0">
                <a:solidFill>
                  <a:srgbClr val="FF0000"/>
                </a:solidFill>
                <a:latin typeface="Arial" panose="020B0604020202020204" pitchFamily="34" charset="0"/>
                <a:cs typeface="Arial" panose="020B0604020202020204" pitchFamily="34" charset="0"/>
              </a:rPr>
              <a:t>“degrowth”, local (polycentric), democratic, diverse, self sufficient, just, non-violent, cooperation, adaptation,  resilient; gender equity</a:t>
            </a:r>
            <a:endParaRPr lang="es-MX" sz="1800" dirty="0">
              <a:solidFill>
                <a:srgbClr val="FF0000"/>
              </a:solidFill>
              <a:latin typeface="Arial" panose="020B0604020202020204" pitchFamily="34" charset="0"/>
              <a:cs typeface="Arial" panose="020B0604020202020204" pitchFamily="34" charset="0"/>
            </a:endParaRPr>
          </a:p>
          <a:p>
            <a:pPr>
              <a:spcBef>
                <a:spcPts val="0"/>
              </a:spcBef>
            </a:pPr>
            <a:endParaRPr lang="es-MX" sz="1800" dirty="0">
              <a:latin typeface="Arial" panose="020B0604020202020204" pitchFamily="34" charset="0"/>
              <a:cs typeface="Arial" panose="020B0604020202020204" pitchFamily="34" charset="0"/>
            </a:endParaRPr>
          </a:p>
          <a:p>
            <a:pPr>
              <a:spcBef>
                <a:spcPts val="0"/>
              </a:spcBef>
            </a:pPr>
            <a:endParaRPr lang="es-MX" sz="1800" dirty="0">
              <a:latin typeface="Arial" panose="020B0604020202020204" pitchFamily="34" charset="0"/>
              <a:cs typeface="Arial" panose="020B0604020202020204" pitchFamily="34" charset="0"/>
            </a:endParaRPr>
          </a:p>
          <a:p>
            <a:pPr marL="0" indent="0">
              <a:spcBef>
                <a:spcPts val="0"/>
              </a:spcBef>
              <a:buNone/>
            </a:pPr>
            <a:endParaRPr lang="es-MX" sz="1800" b="1" dirty="0">
              <a:latin typeface="Arial" panose="020B0604020202020204" pitchFamily="34" charset="0"/>
              <a:cs typeface="Arial" panose="020B0604020202020204" pitchFamily="34" charset="0"/>
            </a:endParaRPr>
          </a:p>
          <a:p>
            <a:pPr marL="0" indent="0">
              <a:spcBef>
                <a:spcPts val="0"/>
              </a:spcBef>
              <a:buNone/>
            </a:pPr>
            <a:endParaRPr lang="es-MX" sz="1800" b="1" dirty="0">
              <a:latin typeface="Arial" panose="020B0604020202020204" pitchFamily="34" charset="0"/>
              <a:cs typeface="Arial" panose="020B0604020202020204" pitchFamily="34" charset="0"/>
            </a:endParaRPr>
          </a:p>
          <a:p>
            <a:pPr marL="0" indent="0">
              <a:spcBef>
                <a:spcPts val="0"/>
              </a:spcBef>
              <a:buNone/>
            </a:pPr>
            <a:endParaRPr lang="es-MX" sz="1800" b="1" dirty="0">
              <a:latin typeface="Arial" panose="020B0604020202020204" pitchFamily="34" charset="0"/>
              <a:cs typeface="Arial" panose="020B0604020202020204" pitchFamily="34" charset="0"/>
            </a:endParaRPr>
          </a:p>
          <a:p>
            <a:pPr lvl="1">
              <a:spcBef>
                <a:spcPts val="0"/>
              </a:spcBef>
            </a:pPr>
            <a:endParaRPr lang="es-MX" sz="1800" dirty="0">
              <a:solidFill>
                <a:srgbClr val="FF0000"/>
              </a:solidFill>
              <a:latin typeface="Arial" panose="020B0604020202020204" pitchFamily="34" charset="0"/>
              <a:cs typeface="Arial" panose="020B0604020202020204" pitchFamily="34" charset="0"/>
            </a:endParaRPr>
          </a:p>
          <a:p>
            <a:pPr lvl="1">
              <a:spcBef>
                <a:spcPts val="0"/>
              </a:spcBef>
            </a:pPr>
            <a:endParaRPr lang="es-MX" sz="1800" dirty="0">
              <a:solidFill>
                <a:srgbClr val="FF0000"/>
              </a:solidFill>
              <a:latin typeface="Arial" panose="020B0604020202020204" pitchFamily="34" charset="0"/>
              <a:cs typeface="Arial" panose="020B0604020202020204" pitchFamily="34" charset="0"/>
            </a:endParaRPr>
          </a:p>
          <a:p>
            <a:pPr lvl="1">
              <a:spcBef>
                <a:spcPts val="0"/>
              </a:spcBef>
            </a:pPr>
            <a:endParaRPr lang="es-MX" sz="1800" dirty="0">
              <a:latin typeface="Arial" panose="020B0604020202020204" pitchFamily="34" charset="0"/>
              <a:cs typeface="Arial" panose="020B0604020202020204" pitchFamily="34" charset="0"/>
            </a:endParaRPr>
          </a:p>
          <a:p>
            <a:pPr>
              <a:spcBef>
                <a:spcPts val="0"/>
              </a:spcBef>
            </a:pPr>
            <a:endParaRPr lang="es-MX" sz="1800" dirty="0">
              <a:latin typeface="Arial" panose="020B0604020202020204" pitchFamily="34" charset="0"/>
              <a:cs typeface="Arial" panose="020B0604020202020204" pitchFamily="34" charset="0"/>
            </a:endParaRPr>
          </a:p>
          <a:p>
            <a:pPr marL="81000" indent="0">
              <a:spcBef>
                <a:spcPts val="0"/>
              </a:spcBef>
              <a:buNone/>
            </a:pPr>
            <a:endParaRPr lang="es-MX" sz="1800" dirty="0">
              <a:latin typeface="Arial" panose="020B0604020202020204" pitchFamily="34" charset="0"/>
              <a:cs typeface="Arial" panose="020B0604020202020204" pitchFamily="34" charset="0"/>
            </a:endParaRPr>
          </a:p>
        </p:txBody>
      </p:sp>
      <p:pic>
        <p:nvPicPr>
          <p:cNvPr id="7" name="Picture 2" descr="Resultado de imagen para prosperity without growth">
            <a:extLst>
              <a:ext uri="{FF2B5EF4-FFF2-40B4-BE49-F238E27FC236}">
                <a16:creationId xmlns:a16="http://schemas.microsoft.com/office/drawing/2014/main" id="{4541C513-32E3-E544-84DD-23694D37771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19096" y="1150594"/>
            <a:ext cx="1193109" cy="1681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8" name="Picture 12" descr="NATURES MATRIX">
            <a:extLst>
              <a:ext uri="{FF2B5EF4-FFF2-40B4-BE49-F238E27FC236}">
                <a16:creationId xmlns:a16="http://schemas.microsoft.com/office/drawing/2014/main" id="{ED5B14C8-2FCA-014B-971B-45E1779AE0B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812079" y="3325825"/>
            <a:ext cx="1024143" cy="1535664"/>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2" descr="Local is Our Future - a new book by Helena Norberg-Hodge - Local ...">
            <a:extLst>
              <a:ext uri="{FF2B5EF4-FFF2-40B4-BE49-F238E27FC236}">
                <a16:creationId xmlns:a16="http://schemas.microsoft.com/office/drawing/2014/main" id="{804D6706-ADF1-724C-AE4F-4A84EEBDFA39}"/>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264683" y="3035796"/>
            <a:ext cx="1205114" cy="180767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a:extLst>
              <a:ext uri="{FF2B5EF4-FFF2-40B4-BE49-F238E27FC236}">
                <a16:creationId xmlns:a16="http://schemas.microsoft.com/office/drawing/2014/main" id="{E67B6E51-59C6-4B4D-BE84-DBC7329E01E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788950" y="4952310"/>
            <a:ext cx="1024142" cy="1450006"/>
          </a:xfrm>
          <a:prstGeom prst="rect">
            <a:avLst/>
          </a:prstGeom>
          <a:ln w="3175">
            <a:solidFill>
              <a:schemeClr val="accent3"/>
            </a:solidFill>
          </a:ln>
        </p:spPr>
      </p:pic>
      <p:pic>
        <p:nvPicPr>
          <p:cNvPr id="14" name="Imagen 13">
            <a:extLst>
              <a:ext uri="{FF2B5EF4-FFF2-40B4-BE49-F238E27FC236}">
                <a16:creationId xmlns:a16="http://schemas.microsoft.com/office/drawing/2014/main" id="{E76B6782-2D2A-7147-8C97-596B341471E4}"/>
              </a:ext>
            </a:extLst>
          </p:cNvPr>
          <p:cNvPicPr>
            <a:picLocks noChangeAspect="1"/>
          </p:cNvPicPr>
          <p:nvPr/>
        </p:nvPicPr>
        <p:blipFill>
          <a:blip r:embed="rId6"/>
          <a:stretch>
            <a:fillRect/>
          </a:stretch>
        </p:blipFill>
        <p:spPr>
          <a:xfrm>
            <a:off x="9210703" y="4861489"/>
            <a:ext cx="1380861" cy="1950740"/>
          </a:xfrm>
          <a:prstGeom prst="rect">
            <a:avLst/>
          </a:prstGeom>
        </p:spPr>
      </p:pic>
      <p:pic>
        <p:nvPicPr>
          <p:cNvPr id="15" name="Imagen 14">
            <a:extLst>
              <a:ext uri="{FF2B5EF4-FFF2-40B4-BE49-F238E27FC236}">
                <a16:creationId xmlns:a16="http://schemas.microsoft.com/office/drawing/2014/main" id="{94BC99DE-008F-684E-BF2E-654A056030C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698464" y="1723527"/>
            <a:ext cx="1205115" cy="1511477"/>
          </a:xfrm>
          <a:prstGeom prst="rect">
            <a:avLst/>
          </a:prstGeom>
        </p:spPr>
      </p:pic>
      <p:pic>
        <p:nvPicPr>
          <p:cNvPr id="4098" name="Picture 2" descr="Participación social de niño/as y jóvenes">
            <a:extLst>
              <a:ext uri="{FF2B5EF4-FFF2-40B4-BE49-F238E27FC236}">
                <a16:creationId xmlns:a16="http://schemas.microsoft.com/office/drawing/2014/main" id="{AB8AA5B6-BB9A-6347-829F-00488B15AFA2}"/>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00856" y="5816194"/>
            <a:ext cx="1775679" cy="93972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Mujeres rurales se incorporan a espacios de participación social y política  municipal en defensa de sus derechos | InteRed">
            <a:extLst>
              <a:ext uri="{FF2B5EF4-FFF2-40B4-BE49-F238E27FC236}">
                <a16:creationId xmlns:a16="http://schemas.microsoft.com/office/drawing/2014/main" id="{6E91FD24-EAD6-E540-8945-8CD232DA2675}"/>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226513" y="4561686"/>
            <a:ext cx="1750022" cy="117519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A369D2C6-82E9-F741-B10A-314E97BFB93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812080" y="203969"/>
            <a:ext cx="1024143" cy="1325563"/>
          </a:xfrm>
          <a:prstGeom prst="rect">
            <a:avLst/>
          </a:prstGeom>
          <a:ln>
            <a:solidFill>
              <a:schemeClr val="tx1"/>
            </a:solidFill>
          </a:ln>
        </p:spPr>
      </p:pic>
      <p:pic>
        <p:nvPicPr>
          <p:cNvPr id="17" name="Imagen 16">
            <a:extLst>
              <a:ext uri="{FF2B5EF4-FFF2-40B4-BE49-F238E27FC236}">
                <a16:creationId xmlns:a16="http://schemas.microsoft.com/office/drawing/2014/main" id="{701991EE-09C6-CE4C-B15C-93E8E0442A25}"/>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240440" y="3084970"/>
            <a:ext cx="1750022" cy="1397405"/>
          </a:xfrm>
          <a:prstGeom prst="rect">
            <a:avLst/>
          </a:prstGeom>
        </p:spPr>
      </p:pic>
      <p:pic>
        <p:nvPicPr>
          <p:cNvPr id="18" name="Imagen 17">
            <a:extLst>
              <a:ext uri="{FF2B5EF4-FFF2-40B4-BE49-F238E27FC236}">
                <a16:creationId xmlns:a16="http://schemas.microsoft.com/office/drawing/2014/main" id="{FC36F188-9D22-6075-C56D-3795D5CFF33C}"/>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9097731" y="253362"/>
            <a:ext cx="1372066" cy="771787"/>
          </a:xfrm>
          <a:prstGeom prst="rect">
            <a:avLst/>
          </a:prstGeom>
          <a:noFill/>
        </p:spPr>
      </p:pic>
      <p:pic>
        <p:nvPicPr>
          <p:cNvPr id="3074" name="Picture 2" descr="File:The safe and just space for humanity.webp">
            <a:extLst>
              <a:ext uri="{FF2B5EF4-FFF2-40B4-BE49-F238E27FC236}">
                <a16:creationId xmlns:a16="http://schemas.microsoft.com/office/drawing/2014/main" id="{67851B98-CE48-0AF6-1B30-69651D9CCEBE}"/>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3523526" y="3146989"/>
            <a:ext cx="3429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65258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45A299D-8E6A-D547-A333-23D96FE05FAF}"/>
              </a:ext>
            </a:extLst>
          </p:cNvPr>
          <p:cNvSpPr>
            <a:spLocks noGrp="1"/>
          </p:cNvSpPr>
          <p:nvPr>
            <p:ph type="title"/>
          </p:nvPr>
        </p:nvSpPr>
        <p:spPr>
          <a:xfrm>
            <a:off x="321833" y="-92111"/>
            <a:ext cx="10515600" cy="1325563"/>
          </a:xfrm>
        </p:spPr>
        <p:txBody>
          <a:bodyPr/>
          <a:lstStyle/>
          <a:p>
            <a:r>
              <a:rPr lang="es-MX" b="1" dirty="0">
                <a:latin typeface="+mn-lt"/>
              </a:rPr>
              <a:t>The way forward …  basic needs approach</a:t>
            </a:r>
          </a:p>
        </p:txBody>
      </p:sp>
      <p:sp>
        <p:nvSpPr>
          <p:cNvPr id="3" name="Marcador de contenido 2">
            <a:extLst>
              <a:ext uri="{FF2B5EF4-FFF2-40B4-BE49-F238E27FC236}">
                <a16:creationId xmlns:a16="http://schemas.microsoft.com/office/drawing/2014/main" id="{14C92125-572E-E745-A692-DE10D8B3DFB7}"/>
              </a:ext>
            </a:extLst>
          </p:cNvPr>
          <p:cNvSpPr>
            <a:spLocks noGrp="1"/>
          </p:cNvSpPr>
          <p:nvPr>
            <p:ph idx="1"/>
          </p:nvPr>
        </p:nvSpPr>
        <p:spPr>
          <a:xfrm>
            <a:off x="247309" y="941559"/>
            <a:ext cx="4576738" cy="4351338"/>
          </a:xfrm>
        </p:spPr>
        <p:txBody>
          <a:bodyPr/>
          <a:lstStyle/>
          <a:p>
            <a:pPr marL="0" indent="0">
              <a:buNone/>
            </a:pPr>
            <a:r>
              <a:rPr lang="es-MX" dirty="0"/>
              <a:t>Using an end-use approach to model future global energy use </a:t>
            </a:r>
            <a:r>
              <a:rPr lang="es-MX" i="1" dirty="0"/>
              <a:t>Millward-Hopkins et al </a:t>
            </a:r>
            <a:r>
              <a:rPr lang="es-MX" dirty="0"/>
              <a:t>find:</a:t>
            </a:r>
          </a:p>
          <a:p>
            <a:r>
              <a:rPr lang="es-MX" dirty="0"/>
              <a:t>75% reduction from BAU; </a:t>
            </a:r>
          </a:p>
          <a:p>
            <a:r>
              <a:rPr lang="es-MX" dirty="0"/>
              <a:t>30% from IEA SDS scenario</a:t>
            </a:r>
          </a:p>
          <a:p>
            <a:endParaRPr lang="es-MX" dirty="0"/>
          </a:p>
        </p:txBody>
      </p:sp>
      <p:grpSp>
        <p:nvGrpSpPr>
          <p:cNvPr id="7" name="Grupo 6">
            <a:extLst>
              <a:ext uri="{FF2B5EF4-FFF2-40B4-BE49-F238E27FC236}">
                <a16:creationId xmlns:a16="http://schemas.microsoft.com/office/drawing/2014/main" id="{C3ED2837-4486-EF43-AF80-8532969FD254}"/>
              </a:ext>
            </a:extLst>
          </p:cNvPr>
          <p:cNvGrpSpPr/>
          <p:nvPr/>
        </p:nvGrpSpPr>
        <p:grpSpPr>
          <a:xfrm>
            <a:off x="5579633" y="699412"/>
            <a:ext cx="6592111" cy="3978478"/>
            <a:chOff x="5679833" y="1550787"/>
            <a:chExt cx="6331434" cy="3684233"/>
          </a:xfrm>
        </p:grpSpPr>
        <p:pic>
          <p:nvPicPr>
            <p:cNvPr id="5" name="Imagen 4">
              <a:extLst>
                <a:ext uri="{FF2B5EF4-FFF2-40B4-BE49-F238E27FC236}">
                  <a16:creationId xmlns:a16="http://schemas.microsoft.com/office/drawing/2014/main" id="{58C5FF29-ECE5-F040-BB2F-1A9B2F04F33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79833" y="1550787"/>
              <a:ext cx="6098690" cy="3684233"/>
            </a:xfrm>
            <a:prstGeom prst="rect">
              <a:avLst/>
            </a:prstGeom>
          </p:spPr>
        </p:pic>
        <p:sp>
          <p:nvSpPr>
            <p:cNvPr id="9" name="Flecha abajo 8">
              <a:extLst>
                <a:ext uri="{FF2B5EF4-FFF2-40B4-BE49-F238E27FC236}">
                  <a16:creationId xmlns:a16="http://schemas.microsoft.com/office/drawing/2014/main" id="{2845CE2D-D33B-B74E-B473-820C20B706BB}"/>
                </a:ext>
              </a:extLst>
            </p:cNvPr>
            <p:cNvSpPr/>
            <p:nvPr/>
          </p:nvSpPr>
          <p:spPr>
            <a:xfrm>
              <a:off x="10444607" y="2093541"/>
              <a:ext cx="320634" cy="21138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CuadroTexto 9">
              <a:extLst>
                <a:ext uri="{FF2B5EF4-FFF2-40B4-BE49-F238E27FC236}">
                  <a16:creationId xmlns:a16="http://schemas.microsoft.com/office/drawing/2014/main" id="{57D27225-A094-A945-A800-BB4DC1DD364A}"/>
                </a:ext>
              </a:extLst>
            </p:cNvPr>
            <p:cNvSpPr txBox="1"/>
            <p:nvPr/>
          </p:nvSpPr>
          <p:spPr>
            <a:xfrm>
              <a:off x="10750922" y="2688780"/>
              <a:ext cx="1260345" cy="923330"/>
            </a:xfrm>
            <a:prstGeom prst="rect">
              <a:avLst/>
            </a:prstGeom>
            <a:noFill/>
          </p:spPr>
          <p:txBody>
            <a:bodyPr wrap="none" rtlCol="0">
              <a:spAutoFit/>
            </a:bodyPr>
            <a:lstStyle/>
            <a:p>
              <a:pPr algn="ctr"/>
              <a:r>
                <a:rPr lang="es-MX" dirty="0"/>
                <a:t>Reduction </a:t>
              </a:r>
            </a:p>
            <a:p>
              <a:pPr algn="ctr"/>
              <a:r>
                <a:rPr lang="es-MX" dirty="0"/>
                <a:t>in </a:t>
              </a:r>
            </a:p>
            <a:p>
              <a:pPr algn="ctr"/>
              <a:r>
                <a:rPr lang="es-MX" dirty="0"/>
                <a:t>energy use </a:t>
              </a:r>
            </a:p>
          </p:txBody>
        </p:sp>
      </p:grpSp>
      <p:pic>
        <p:nvPicPr>
          <p:cNvPr id="8" name="Imagen 7">
            <a:extLst>
              <a:ext uri="{FF2B5EF4-FFF2-40B4-BE49-F238E27FC236}">
                <a16:creationId xmlns:a16="http://schemas.microsoft.com/office/drawing/2014/main" id="{D3EABC75-77FF-A240-8853-271A059718A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16536" y="5035063"/>
            <a:ext cx="3532843" cy="1407908"/>
          </a:xfrm>
          <a:prstGeom prst="rect">
            <a:avLst/>
          </a:prstGeom>
        </p:spPr>
      </p:pic>
      <p:pic>
        <p:nvPicPr>
          <p:cNvPr id="11" name="Imagen 10">
            <a:extLst>
              <a:ext uri="{FF2B5EF4-FFF2-40B4-BE49-F238E27FC236}">
                <a16:creationId xmlns:a16="http://schemas.microsoft.com/office/drawing/2014/main" id="{E049EB8F-D851-A8CC-2536-13AF0A22CFB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2524"/>
          <a:stretch/>
        </p:blipFill>
        <p:spPr>
          <a:xfrm>
            <a:off x="0" y="3429000"/>
            <a:ext cx="4824047" cy="3212126"/>
          </a:xfrm>
          <a:prstGeom prst="rect">
            <a:avLst/>
          </a:prstGeom>
        </p:spPr>
      </p:pic>
    </p:spTree>
    <p:extLst>
      <p:ext uri="{BB962C8B-B14F-4D97-AF65-F5344CB8AC3E}">
        <p14:creationId xmlns:p14="http://schemas.microsoft.com/office/powerpoint/2010/main" val="42711681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A690B095-8EE9-D1BE-1801-CA1E51472320}"/>
              </a:ext>
            </a:extLst>
          </p:cNvPr>
          <p:cNvSpPr>
            <a:spLocks noGrp="1"/>
          </p:cNvSpPr>
          <p:nvPr>
            <p:ph type="sldNum" sz="quarter" idx="12"/>
          </p:nvPr>
        </p:nvSpPr>
        <p:spPr/>
        <p:txBody>
          <a:bodyPr/>
          <a:lstStyle/>
          <a:p>
            <a:fld id="{863C8150-8499-AC41-959B-C21AE78BDA35}" type="slidenum">
              <a:rPr lang="en-US" smtClean="0"/>
              <a:pPr/>
              <a:t>23</a:t>
            </a:fld>
            <a:endParaRPr lang="en-US"/>
          </a:p>
        </p:txBody>
      </p:sp>
      <p:sp>
        <p:nvSpPr>
          <p:cNvPr id="3" name="Título 2">
            <a:extLst>
              <a:ext uri="{FF2B5EF4-FFF2-40B4-BE49-F238E27FC236}">
                <a16:creationId xmlns:a16="http://schemas.microsoft.com/office/drawing/2014/main" id="{0660DF6E-8B3F-6443-BA07-CCFE0DF558C2}"/>
              </a:ext>
            </a:extLst>
          </p:cNvPr>
          <p:cNvSpPr>
            <a:spLocks noGrp="1"/>
          </p:cNvSpPr>
          <p:nvPr>
            <p:ph type="title" idx="4294967295"/>
          </p:nvPr>
        </p:nvSpPr>
        <p:spPr>
          <a:xfrm>
            <a:off x="164975" y="242235"/>
            <a:ext cx="11074400" cy="1116012"/>
          </a:xfrm>
        </p:spPr>
        <p:txBody>
          <a:bodyPr/>
          <a:lstStyle/>
          <a:p>
            <a:r>
              <a:rPr lang="es-MX" dirty="0"/>
              <a:t>Just and Sustainable Energy Transition in Mexico</a:t>
            </a:r>
          </a:p>
        </p:txBody>
      </p:sp>
      <p:pic>
        <p:nvPicPr>
          <p:cNvPr id="1026" name="Picture 2">
            <a:extLst>
              <a:ext uri="{FF2B5EF4-FFF2-40B4-BE49-F238E27FC236}">
                <a16:creationId xmlns:a16="http://schemas.microsoft.com/office/drawing/2014/main" id="{176224A7-79CE-55A2-29C4-8C4AF8B4622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18388" y="1288107"/>
            <a:ext cx="2351314" cy="2351314"/>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3B74A71F-C6D8-1096-5E44-674CD5548BFE}"/>
              </a:ext>
            </a:extLst>
          </p:cNvPr>
          <p:cNvSpPr txBox="1"/>
          <p:nvPr/>
        </p:nvSpPr>
        <p:spPr>
          <a:xfrm>
            <a:off x="472740" y="3992331"/>
            <a:ext cx="4286296" cy="2308324"/>
          </a:xfrm>
          <a:prstGeom prst="rect">
            <a:avLst/>
          </a:prstGeom>
          <a:solidFill>
            <a:srgbClr val="FFC000"/>
          </a:solidFill>
        </p:spPr>
        <p:txBody>
          <a:bodyPr wrap="square" rtlCol="0">
            <a:spAutoFit/>
          </a:bodyPr>
          <a:lstStyle/>
          <a:p>
            <a:pPr marL="285750" indent="-285750">
              <a:buFont typeface="Arial" panose="020B0604020202020204" pitchFamily="34" charset="0"/>
              <a:buChar char="•"/>
            </a:pPr>
            <a:r>
              <a:rPr lang="es-MX" dirty="0"/>
              <a:t>130 million people</a:t>
            </a:r>
          </a:p>
          <a:p>
            <a:pPr marL="285750" indent="-285750">
              <a:buFont typeface="Arial" panose="020B0604020202020204" pitchFamily="34" charset="0"/>
              <a:buChar char="•"/>
            </a:pPr>
            <a:r>
              <a:rPr lang="es-MX" dirty="0"/>
              <a:t>2 million km</a:t>
            </a:r>
            <a:r>
              <a:rPr lang="es-MX" baseline="30000" dirty="0"/>
              <a:t>2</a:t>
            </a:r>
            <a:r>
              <a:rPr lang="es-MX" dirty="0"/>
              <a:t> land area</a:t>
            </a:r>
            <a:endParaRPr lang="es-MX" baseline="30000" dirty="0"/>
          </a:p>
          <a:p>
            <a:pPr marL="285750" indent="-285750">
              <a:buFont typeface="Arial" panose="020B0604020202020204" pitchFamily="34" charset="0"/>
              <a:buChar char="•"/>
            </a:pPr>
            <a:r>
              <a:rPr lang="es-MX" dirty="0"/>
              <a:t>11th largest economy</a:t>
            </a:r>
          </a:p>
          <a:p>
            <a:pPr marL="285750" indent="-285750">
              <a:buFont typeface="Arial" panose="020B0604020202020204" pitchFamily="34" charset="0"/>
              <a:buChar char="•"/>
            </a:pPr>
            <a:r>
              <a:rPr lang="es-MX" dirty="0"/>
              <a:t>12th GHG emitting country</a:t>
            </a:r>
          </a:p>
          <a:p>
            <a:pPr marL="285750" indent="-285750">
              <a:buFont typeface="Arial" panose="020B0604020202020204" pitchFamily="34" charset="0"/>
              <a:buChar char="•"/>
            </a:pPr>
            <a:r>
              <a:rPr lang="es-MX" dirty="0"/>
              <a:t>Second with highest inequity within OECD countries</a:t>
            </a:r>
          </a:p>
          <a:p>
            <a:pPr marL="285750" indent="-285750">
              <a:buFont typeface="Arial" panose="020B0604020202020204" pitchFamily="34" charset="0"/>
              <a:buChar char="•"/>
            </a:pPr>
            <a:r>
              <a:rPr lang="es-MX" dirty="0"/>
              <a:t>14th oil producer</a:t>
            </a:r>
          </a:p>
          <a:p>
            <a:pPr marL="285750" indent="-285750">
              <a:buFont typeface="Arial" panose="020B0604020202020204" pitchFamily="34" charset="0"/>
              <a:buChar char="•"/>
            </a:pPr>
            <a:r>
              <a:rPr lang="es-MX" dirty="0"/>
              <a:t>20th in oil reserve (from 5th in 1980)</a:t>
            </a:r>
          </a:p>
        </p:txBody>
      </p:sp>
      <p:grpSp>
        <p:nvGrpSpPr>
          <p:cNvPr id="10" name="Google Shape;430;g6f750f708a_0_264">
            <a:extLst>
              <a:ext uri="{FF2B5EF4-FFF2-40B4-BE49-F238E27FC236}">
                <a16:creationId xmlns:a16="http://schemas.microsoft.com/office/drawing/2014/main" id="{D85138B2-247E-6C07-D96E-0CBA32F004D5}"/>
              </a:ext>
            </a:extLst>
          </p:cNvPr>
          <p:cNvGrpSpPr/>
          <p:nvPr/>
        </p:nvGrpSpPr>
        <p:grpSpPr>
          <a:xfrm>
            <a:off x="5702175" y="944049"/>
            <a:ext cx="3468471" cy="2517095"/>
            <a:chOff x="86300" y="2599802"/>
            <a:chExt cx="5936075" cy="3816900"/>
          </a:xfrm>
        </p:grpSpPr>
        <p:pic>
          <p:nvPicPr>
            <p:cNvPr id="11" name="Google Shape;431;g6f750f708a_0_264">
              <a:extLst>
                <a:ext uri="{FF2B5EF4-FFF2-40B4-BE49-F238E27FC236}">
                  <a16:creationId xmlns:a16="http://schemas.microsoft.com/office/drawing/2014/main" id="{0264A115-9F20-D652-2695-B4C987E0EBCE}"/>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t="-3060"/>
            <a:stretch/>
          </p:blipFill>
          <p:spPr>
            <a:xfrm>
              <a:off x="118375" y="2599802"/>
              <a:ext cx="5904000" cy="3816900"/>
            </a:xfrm>
            <a:prstGeom prst="rect">
              <a:avLst/>
            </a:prstGeom>
            <a:noFill/>
            <a:ln>
              <a:noFill/>
            </a:ln>
          </p:spPr>
        </p:pic>
        <p:sp>
          <p:nvSpPr>
            <p:cNvPr id="12" name="Google Shape;432;g6f750f708a_0_264">
              <a:extLst>
                <a:ext uri="{FF2B5EF4-FFF2-40B4-BE49-F238E27FC236}">
                  <a16:creationId xmlns:a16="http://schemas.microsoft.com/office/drawing/2014/main" id="{1349C663-C3A2-582B-F2F1-CB13289C6D0A}"/>
                </a:ext>
              </a:extLst>
            </p:cNvPr>
            <p:cNvSpPr/>
            <p:nvPr/>
          </p:nvSpPr>
          <p:spPr>
            <a:xfrm>
              <a:off x="86300" y="2695500"/>
              <a:ext cx="3446100" cy="532500"/>
            </a:xfrm>
            <a:prstGeom prst="rect">
              <a:avLst/>
            </a:prstGeom>
            <a:solidFill>
              <a:srgbClr val="FFFFFF"/>
            </a:solidFill>
            <a:ln w="9525" cap="flat" cmpd="sng">
              <a:solidFill>
                <a:schemeClr val="lt1"/>
              </a:solidFill>
              <a:prstDash val="solid"/>
              <a:round/>
              <a:headEnd type="none" w="sm" len="sm"/>
              <a:tailEnd type="none" w="sm" len="sm"/>
            </a:ln>
          </p:spPr>
          <p:txBody>
            <a:bodyPr spcFirstLastPara="1" wrap="square" lIns="137138" tIns="137138" rIns="137138" bIns="137138" anchor="ctr" anchorCtr="0">
              <a:noAutofit/>
            </a:bodyPr>
            <a:lstStyle/>
            <a:p>
              <a:endParaRPr sz="2700"/>
            </a:p>
          </p:txBody>
        </p:sp>
      </p:grpSp>
      <p:pic>
        <p:nvPicPr>
          <p:cNvPr id="13" name="Picture 2" descr="No hay ninguna descripción de la foto disponible.">
            <a:extLst>
              <a:ext uri="{FF2B5EF4-FFF2-40B4-BE49-F238E27FC236}">
                <a16:creationId xmlns:a16="http://schemas.microsoft.com/office/drawing/2014/main" id="{2BE48686-22DD-DB2A-417E-ACA187FBA71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620636" y="1007157"/>
            <a:ext cx="1770684" cy="263226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 name="Gráfico 17">
            <a:extLst>
              <a:ext uri="{FF2B5EF4-FFF2-40B4-BE49-F238E27FC236}">
                <a16:creationId xmlns:a16="http://schemas.microsoft.com/office/drawing/2014/main" id="{33BCCFB7-0711-FECC-C4A9-2545FE423ACE}"/>
              </a:ext>
            </a:extLst>
          </p:cNvPr>
          <p:cNvGraphicFramePr>
            <a:graphicFrameLocks/>
          </p:cNvGraphicFramePr>
          <p:nvPr>
            <p:extLst>
              <p:ext uri="{D42A27DB-BD31-4B8C-83A1-F6EECF244321}">
                <p14:modId xmlns:p14="http://schemas.microsoft.com/office/powerpoint/2010/main" val="2189775124"/>
              </p:ext>
            </p:extLst>
          </p:nvPr>
        </p:nvGraphicFramePr>
        <p:xfrm>
          <a:off x="5261557" y="3865142"/>
          <a:ext cx="2894803" cy="283284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5" name="Gráfico 21">
            <a:extLst>
              <a:ext uri="{FF2B5EF4-FFF2-40B4-BE49-F238E27FC236}">
                <a16:creationId xmlns:a16="http://schemas.microsoft.com/office/drawing/2014/main" id="{36E9632C-7ABE-5D1C-5444-3D82C025FDDF}"/>
              </a:ext>
            </a:extLst>
          </p:cNvPr>
          <p:cNvGraphicFramePr>
            <a:graphicFrameLocks/>
          </p:cNvGraphicFramePr>
          <p:nvPr>
            <p:extLst>
              <p:ext uri="{D42A27DB-BD31-4B8C-83A1-F6EECF244321}">
                <p14:modId xmlns:p14="http://schemas.microsoft.com/office/powerpoint/2010/main" val="1194958805"/>
              </p:ext>
            </p:extLst>
          </p:nvPr>
        </p:nvGraphicFramePr>
        <p:xfrm>
          <a:off x="8059455" y="3771521"/>
          <a:ext cx="3567972" cy="2832842"/>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2816164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FA4ED34-8645-9B43-A71C-C6F4AEE8C5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35483" y="2823868"/>
            <a:ext cx="2975071" cy="1747595"/>
          </a:xfrm>
          <a:prstGeom prst="rect">
            <a:avLst/>
          </a:prstGeom>
          <a:ln>
            <a:solidFill>
              <a:schemeClr val="tx1"/>
            </a:solidFill>
          </a:ln>
        </p:spPr>
      </p:pic>
      <p:sp>
        <p:nvSpPr>
          <p:cNvPr id="11" name="Rectangle 10">
            <a:extLst>
              <a:ext uri="{FF2B5EF4-FFF2-40B4-BE49-F238E27FC236}">
                <a16:creationId xmlns:a16="http://schemas.microsoft.com/office/drawing/2014/main" id="{8062E7C4-C7A4-4443-AC26-B757614EA8BD}"/>
              </a:ext>
            </a:extLst>
          </p:cNvPr>
          <p:cNvSpPr/>
          <p:nvPr/>
        </p:nvSpPr>
        <p:spPr>
          <a:xfrm>
            <a:off x="-2660619" y="114166"/>
            <a:ext cx="11849201" cy="535531"/>
          </a:xfrm>
          <a:prstGeom prst="rect">
            <a:avLst/>
          </a:prstGeom>
        </p:spPr>
        <p:txBody>
          <a:bodyPr wrap="square">
            <a:spAutoFit/>
          </a:bodyPr>
          <a:lstStyle/>
          <a:p>
            <a:pPr algn="ctr">
              <a:lnSpc>
                <a:spcPct val="90000"/>
              </a:lnSpc>
              <a:spcAft>
                <a:spcPts val="600"/>
              </a:spcAft>
            </a:pPr>
            <a:r>
              <a:rPr lang="en-US" sz="3200" b="1" dirty="0">
                <a:latin typeface="Arial" panose="020B0604020202020204" pitchFamily="34" charset="0"/>
                <a:cs typeface="Arial" panose="020B0604020202020204" pitchFamily="34" charset="0"/>
              </a:rPr>
              <a:t>Mexico's energy predicament</a:t>
            </a:r>
          </a:p>
        </p:txBody>
      </p:sp>
      <p:sp>
        <p:nvSpPr>
          <p:cNvPr id="12" name="TextBox 11">
            <a:extLst>
              <a:ext uri="{FF2B5EF4-FFF2-40B4-BE49-F238E27FC236}">
                <a16:creationId xmlns:a16="http://schemas.microsoft.com/office/drawing/2014/main" id="{49F61566-3BB4-234E-9C6E-0821133B1740}"/>
              </a:ext>
            </a:extLst>
          </p:cNvPr>
          <p:cNvSpPr txBox="1"/>
          <p:nvPr/>
        </p:nvSpPr>
        <p:spPr>
          <a:xfrm>
            <a:off x="481446" y="896079"/>
            <a:ext cx="6237067" cy="5847755"/>
          </a:xfrm>
          <a:prstGeom prst="rect">
            <a:avLst/>
          </a:prstGeom>
          <a:noFill/>
        </p:spPr>
        <p:txBody>
          <a:bodyPr wrap="square">
            <a:spAutoFit/>
          </a:bodyPr>
          <a:lstStyle/>
          <a:p>
            <a:pPr>
              <a:lnSpc>
                <a:spcPct val="90000"/>
              </a:lnSpc>
              <a:spcAft>
                <a:spcPts val="600"/>
              </a:spcAft>
            </a:pPr>
            <a:r>
              <a:rPr lang="en-US" sz="2000" b="1" dirty="0">
                <a:latin typeface="Arial" panose="020B0604020202020204" pitchFamily="34" charset="0"/>
                <a:cs typeface="Arial" panose="020B0604020202020204" pitchFamily="34" charset="0"/>
              </a:rPr>
              <a:t>Mexico faces four major energy problems</a:t>
            </a:r>
            <a:r>
              <a:rPr lang="en-US" sz="2000" dirty="0">
                <a:latin typeface="Arial" panose="020B0604020202020204" pitchFamily="34" charset="0"/>
                <a:cs typeface="Arial" panose="020B0604020202020204" pitchFamily="34" charset="0"/>
              </a:rPr>
              <a:t>: </a:t>
            </a:r>
          </a:p>
          <a:p>
            <a:pPr>
              <a:lnSpc>
                <a:spcPct val="90000"/>
              </a:lnSpc>
              <a:spcAft>
                <a:spcPts val="600"/>
              </a:spcAft>
            </a:pPr>
            <a:r>
              <a:rPr lang="en-US" sz="2000" dirty="0">
                <a:latin typeface="Arial" panose="020B0604020202020204" pitchFamily="34" charset="0"/>
                <a:cs typeface="Arial" panose="020B0604020202020204" pitchFamily="34" charset="0"/>
              </a:rPr>
              <a:t>
1) </a:t>
            </a:r>
            <a:r>
              <a:rPr lang="en-US" sz="2000" b="1" dirty="0">
                <a:solidFill>
                  <a:srgbClr val="C00000"/>
                </a:solidFill>
                <a:latin typeface="Arial" panose="020B0604020202020204" pitchFamily="34" charset="0"/>
                <a:cs typeface="Arial" panose="020B0604020202020204" pitchFamily="34" charset="0"/>
              </a:rPr>
              <a:t>Geological decline of fossil fuel </a:t>
            </a:r>
            <a:r>
              <a:rPr lang="en-US" sz="2000" dirty="0">
                <a:latin typeface="Arial" panose="020B0604020202020204" pitchFamily="34" charset="0"/>
                <a:cs typeface="Arial" panose="020B0604020202020204" pitchFamily="34" charset="0"/>
              </a:rPr>
              <a:t>production;
</a:t>
            </a:r>
          </a:p>
          <a:p>
            <a:pPr>
              <a:lnSpc>
                <a:spcPct val="90000"/>
              </a:lnSpc>
              <a:spcAft>
                <a:spcPts val="600"/>
              </a:spcAft>
            </a:pPr>
            <a:r>
              <a:rPr lang="en-US" sz="2000" dirty="0">
                <a:latin typeface="Arial" panose="020B0604020202020204" pitchFamily="34" charset="0"/>
                <a:cs typeface="Arial" panose="020B0604020202020204" pitchFamily="34" charset="0"/>
              </a:rPr>
              <a:t>2) </a:t>
            </a:r>
            <a:r>
              <a:rPr lang="en-US" sz="2000" b="1" dirty="0">
                <a:solidFill>
                  <a:srgbClr val="C00000"/>
                </a:solidFill>
                <a:latin typeface="Arial" panose="020B0604020202020204" pitchFamily="34" charset="0"/>
                <a:cs typeface="Arial" panose="020B0604020202020204" pitchFamily="34" charset="0"/>
              </a:rPr>
              <a:t>High dependence on imported refined products and natural gas</a:t>
            </a:r>
            <a:r>
              <a:rPr lang="en-US" sz="2000" b="1"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that affects energy security and sovereignty;
</a:t>
            </a:r>
          </a:p>
          <a:p>
            <a:pPr>
              <a:lnSpc>
                <a:spcPct val="90000"/>
              </a:lnSpc>
              <a:spcAft>
                <a:spcPts val="600"/>
              </a:spcAft>
            </a:pPr>
            <a:r>
              <a:rPr lang="en-US" sz="2000" dirty="0">
                <a:latin typeface="Arial" panose="020B0604020202020204" pitchFamily="34" charset="0"/>
                <a:cs typeface="Arial" panose="020B0604020202020204" pitchFamily="34" charset="0"/>
              </a:rPr>
              <a:t>3) </a:t>
            </a:r>
            <a:r>
              <a:rPr lang="en-US" sz="2000" b="1" dirty="0">
                <a:solidFill>
                  <a:srgbClr val="C00000"/>
                </a:solidFill>
                <a:latin typeface="Arial" panose="020B0604020202020204" pitchFamily="34" charset="0"/>
                <a:cs typeface="Arial" panose="020B0604020202020204" pitchFamily="34" charset="0"/>
              </a:rPr>
              <a:t>Growing social and environmental impact of energy production</a:t>
            </a:r>
            <a:r>
              <a:rPr lang="en-US" sz="2000" dirty="0">
                <a:latin typeface="Arial" panose="020B0604020202020204" pitchFamily="34" charset="0"/>
                <a:cs typeface="Arial" panose="020B0604020202020204" pitchFamily="34" charset="0"/>
              </a:rPr>
              <a:t>, from climate change, local air pollutants, soil acidification or conflicts over land and water use.</a:t>
            </a:r>
          </a:p>
          <a:p>
            <a:pPr>
              <a:lnSpc>
                <a:spcPct val="90000"/>
              </a:lnSpc>
              <a:spcAft>
                <a:spcPts val="600"/>
              </a:spcAft>
            </a:pPr>
            <a:r>
              <a:rPr lang="en-US" sz="2000" dirty="0">
                <a:latin typeface="Arial" panose="020B0604020202020204" pitchFamily="34" charset="0"/>
                <a:cs typeface="Arial" panose="020B0604020202020204" pitchFamily="34" charset="0"/>
              </a:rPr>
              <a:t>
4) </a:t>
            </a:r>
            <a:r>
              <a:rPr lang="en-US" sz="2000" b="1" dirty="0">
                <a:solidFill>
                  <a:srgbClr val="C00000"/>
                </a:solidFill>
                <a:latin typeface="Arial" panose="020B0604020202020204" pitchFamily="34" charset="0"/>
                <a:cs typeface="Arial" panose="020B0604020202020204" pitchFamily="34" charset="0"/>
              </a:rPr>
              <a:t>Inequality of consumption</a:t>
            </a:r>
            <a:r>
              <a:rPr lang="en-US" sz="2000" dirty="0">
                <a:latin typeface="Arial" panose="020B0604020202020204" pitchFamily="34" charset="0"/>
                <a:cs typeface="Arial" panose="020B0604020202020204" pitchFamily="34" charset="0"/>
              </a:rPr>
              <a:t>: </a:t>
            </a:r>
          </a:p>
          <a:p>
            <a:pPr marL="342900" indent="-342900">
              <a:lnSpc>
                <a:spcPct val="90000"/>
              </a:lnSpc>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the richest decile consumes 8 times more than the poorest; </a:t>
            </a:r>
          </a:p>
          <a:p>
            <a:pPr marL="342900" indent="-342900">
              <a:lnSpc>
                <a:spcPct val="90000"/>
              </a:lnSpc>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50 million people live in energy poverty (40% or total population)</a:t>
            </a:r>
          </a:p>
        </p:txBody>
      </p:sp>
      <p:pic>
        <p:nvPicPr>
          <p:cNvPr id="2" name="Imagen 1">
            <a:extLst>
              <a:ext uri="{FF2B5EF4-FFF2-40B4-BE49-F238E27FC236}">
                <a16:creationId xmlns:a16="http://schemas.microsoft.com/office/drawing/2014/main" id="{DB774FDC-31EB-6412-1ABA-55890270D41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38140" y="467591"/>
            <a:ext cx="3648250" cy="2286727"/>
          </a:xfrm>
          <a:prstGeom prst="rect">
            <a:avLst/>
          </a:prstGeom>
        </p:spPr>
      </p:pic>
      <p:pic>
        <p:nvPicPr>
          <p:cNvPr id="13" name="Imagen 12">
            <a:extLst>
              <a:ext uri="{FF2B5EF4-FFF2-40B4-BE49-F238E27FC236}">
                <a16:creationId xmlns:a16="http://schemas.microsoft.com/office/drawing/2014/main" id="{C821A9B9-1B18-D0E5-7393-FAB552F8877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38140" y="4641013"/>
            <a:ext cx="2799686" cy="2102821"/>
          </a:xfrm>
          <a:prstGeom prst="rect">
            <a:avLst/>
          </a:prstGeom>
        </p:spPr>
      </p:pic>
      <p:sp>
        <p:nvSpPr>
          <p:cNvPr id="4" name="CuadroTexto 3">
            <a:extLst>
              <a:ext uri="{FF2B5EF4-FFF2-40B4-BE49-F238E27FC236}">
                <a16:creationId xmlns:a16="http://schemas.microsoft.com/office/drawing/2014/main" id="{5DD29A3A-A843-7FD2-9DC2-23579C81D65A}"/>
              </a:ext>
            </a:extLst>
          </p:cNvPr>
          <p:cNvSpPr txBox="1"/>
          <p:nvPr/>
        </p:nvSpPr>
        <p:spPr>
          <a:xfrm>
            <a:off x="10051026" y="5284462"/>
            <a:ext cx="1856598" cy="584775"/>
          </a:xfrm>
          <a:prstGeom prst="rect">
            <a:avLst/>
          </a:prstGeom>
          <a:noFill/>
        </p:spPr>
        <p:txBody>
          <a:bodyPr wrap="none" rtlCol="0">
            <a:spAutoFit/>
          </a:bodyPr>
          <a:lstStyle/>
          <a:p>
            <a:pPr algn="ctr"/>
            <a:r>
              <a:rPr lang="es-MX" sz="1600" dirty="0"/>
              <a:t>96,500 localities</a:t>
            </a:r>
          </a:p>
          <a:p>
            <a:pPr algn="ctr"/>
            <a:r>
              <a:rPr lang="es-MX" sz="1600" dirty="0"/>
              <a:t>in energy poverty</a:t>
            </a:r>
          </a:p>
        </p:txBody>
      </p:sp>
    </p:spTree>
    <p:extLst>
      <p:ext uri="{BB962C8B-B14F-4D97-AF65-F5344CB8AC3E}">
        <p14:creationId xmlns:p14="http://schemas.microsoft.com/office/powerpoint/2010/main" val="2477819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8">
            <a:extLst>
              <a:ext uri="{FF2B5EF4-FFF2-40B4-BE49-F238E27FC236}">
                <a16:creationId xmlns:a16="http://schemas.microsoft.com/office/drawing/2014/main" id="{62EC1276-9824-6D49-B28F-4E4A55AA6F89}"/>
              </a:ext>
            </a:extLst>
          </p:cNvPr>
          <p:cNvSpPr txBox="1"/>
          <p:nvPr/>
        </p:nvSpPr>
        <p:spPr>
          <a:xfrm>
            <a:off x="287028" y="4995955"/>
            <a:ext cx="11856931" cy="1631216"/>
          </a:xfrm>
          <a:prstGeom prst="rect">
            <a:avLst/>
          </a:prstGeom>
          <a:solidFill>
            <a:schemeClr val="bg1"/>
          </a:solidFill>
        </p:spPr>
        <p:txBody>
          <a:bodyPr wrap="square" rtlCol="0">
            <a:spAutoFit/>
          </a:bodyPr>
          <a:lstStyle/>
          <a:p>
            <a:r>
              <a:rPr lang="en-US" sz="2000" b="1" dirty="0">
                <a:solidFill>
                  <a:srgbClr val="C00000"/>
                </a:solidFill>
                <a:latin typeface="Arial" charset="0"/>
                <a:ea typeface="Arial" charset="0"/>
                <a:cs typeface="Arial" charset="0"/>
              </a:rPr>
              <a:t>Fossil fuels account for 85% of gross supply</a:t>
            </a:r>
            <a:r>
              <a:rPr lang="en-US" sz="2000" b="1" dirty="0">
                <a:solidFill>
                  <a:srgbClr val="000000"/>
                </a:solidFill>
                <a:latin typeface="Arial" charset="0"/>
                <a:ea typeface="Arial" charset="0"/>
                <a:cs typeface="Arial" charset="0"/>
              </a:rPr>
              <a:t>. Renewables are 7.5% of the domestic energy supply excluding traditional biomass, 13% if included, 
</a:t>
            </a:r>
            <a:r>
              <a:rPr lang="en-US" sz="2000" b="1" dirty="0">
                <a:solidFill>
                  <a:srgbClr val="C00000"/>
                </a:solidFill>
                <a:latin typeface="Arial" charset="0"/>
                <a:ea typeface="Arial" charset="0"/>
                <a:cs typeface="Arial" charset="0"/>
              </a:rPr>
              <a:t>Renewables represent ~23% of power generation:  </a:t>
            </a:r>
            <a:r>
              <a:rPr lang="en-US" sz="2000" b="1" dirty="0">
                <a:latin typeface="Arial" charset="0"/>
                <a:ea typeface="Arial" charset="0"/>
                <a:cs typeface="Arial" charset="0"/>
              </a:rPr>
              <a:t>9.9% hydroelectric, 6.5% wind, 5.5% solar, 1.3% geothermal; 3.4% nuclear.</a:t>
            </a:r>
            <a:endParaRPr lang="en-US" sz="2000" b="1" dirty="0">
              <a:solidFill>
                <a:srgbClr val="C00000"/>
              </a:solidFill>
              <a:latin typeface="Arial" charset="0"/>
              <a:ea typeface="Arial" charset="0"/>
              <a:cs typeface="Arial" charset="0"/>
            </a:endParaRPr>
          </a:p>
          <a:p>
            <a:pPr algn="ctr"/>
            <a:r>
              <a:rPr lang="en-US" sz="2000" b="1" dirty="0">
                <a:solidFill>
                  <a:srgbClr val="C00000"/>
                </a:solidFill>
                <a:latin typeface="Arial" charset="0"/>
                <a:ea typeface="Arial" charset="0"/>
                <a:cs typeface="Arial" charset="0"/>
              </a:rPr>
              <a:t>Electricity is only 20% of energy consumption</a:t>
            </a:r>
            <a:r>
              <a:rPr lang="en-US" sz="2000" dirty="0">
                <a:latin typeface="Arial" charset="0"/>
                <a:ea typeface="Arial" charset="0"/>
                <a:cs typeface="Arial" charset="0"/>
              </a:rPr>
              <a:t>; Renewables are not just electricity!</a:t>
            </a:r>
          </a:p>
        </p:txBody>
      </p:sp>
      <p:sp>
        <p:nvSpPr>
          <p:cNvPr id="12" name="Rectangle 11">
            <a:extLst>
              <a:ext uri="{FF2B5EF4-FFF2-40B4-BE49-F238E27FC236}">
                <a16:creationId xmlns:a16="http://schemas.microsoft.com/office/drawing/2014/main" id="{12AFDF3A-9BB3-AE4E-B88D-8E0FB0F0EAF0}"/>
              </a:ext>
            </a:extLst>
          </p:cNvPr>
          <p:cNvSpPr>
            <a:spLocks noChangeArrowheads="1"/>
          </p:cNvSpPr>
          <p:nvPr/>
        </p:nvSpPr>
        <p:spPr bwMode="auto">
          <a:xfrm>
            <a:off x="238990" y="1"/>
            <a:ext cx="11953009" cy="801907"/>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39240" bIns="0" anchor="ct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s-MX" sz="3000" b="1" dirty="0">
                <a:solidFill>
                  <a:srgbClr val="000000"/>
                </a:solidFill>
                <a:latin typeface="Arial" charset="0"/>
              </a:rPr>
              <a:t>The current situation: Mexico's energy mix</a:t>
            </a:r>
            <a:endParaRPr lang="en-US" sz="3000" b="1" dirty="0"/>
          </a:p>
        </p:txBody>
      </p:sp>
      <p:graphicFrame>
        <p:nvGraphicFramePr>
          <p:cNvPr id="15" name="Chart 14">
            <a:extLst>
              <a:ext uri="{FF2B5EF4-FFF2-40B4-BE49-F238E27FC236}">
                <a16:creationId xmlns:a16="http://schemas.microsoft.com/office/drawing/2014/main" id="{D92FA643-8C26-1E44-9FC5-DFB3F4BFBBBE}"/>
              </a:ext>
            </a:extLst>
          </p:cNvPr>
          <p:cNvGraphicFramePr>
            <a:graphicFrameLocks/>
          </p:cNvGraphicFramePr>
          <p:nvPr>
            <p:extLst>
              <p:ext uri="{D42A27DB-BD31-4B8C-83A1-F6EECF244321}">
                <p14:modId xmlns:p14="http://schemas.microsoft.com/office/powerpoint/2010/main" val="2750541395"/>
              </p:ext>
            </p:extLst>
          </p:nvPr>
        </p:nvGraphicFramePr>
        <p:xfrm>
          <a:off x="238990" y="852098"/>
          <a:ext cx="5708157" cy="3873483"/>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6DFCF55E-11E2-714C-93A4-63A95C502C01}"/>
              </a:ext>
            </a:extLst>
          </p:cNvPr>
          <p:cNvSpPr txBox="1"/>
          <p:nvPr/>
        </p:nvSpPr>
        <p:spPr>
          <a:xfrm>
            <a:off x="3524774" y="4260385"/>
            <a:ext cx="2534477" cy="307777"/>
          </a:xfrm>
          <a:prstGeom prst="rect">
            <a:avLst/>
          </a:prstGeom>
          <a:noFill/>
        </p:spPr>
        <p:txBody>
          <a:bodyPr wrap="square" rtlCol="0">
            <a:spAutoFit/>
          </a:bodyPr>
          <a:lstStyle/>
          <a:p>
            <a:r>
              <a:rPr lang="es-ES_tradnl" sz="1400" dirty="0">
                <a:latin typeface="Arial" panose="020B0604020202020204" pitchFamily="34" charset="0"/>
                <a:cs typeface="Arial" panose="020B0604020202020204" pitchFamily="34" charset="0"/>
              </a:rPr>
              <a:t>Ferrari and Palacios, 2022</a:t>
            </a:r>
          </a:p>
        </p:txBody>
      </p:sp>
      <p:pic>
        <p:nvPicPr>
          <p:cNvPr id="13" name="Picture 12" descr="Chart, pie chart&#10;&#10;Description automatically generated">
            <a:extLst>
              <a:ext uri="{FF2B5EF4-FFF2-40B4-BE49-F238E27FC236}">
                <a16:creationId xmlns:a16="http://schemas.microsoft.com/office/drawing/2014/main" id="{29E6904C-E754-A68A-4FB1-DDE31E504DA5}"/>
              </a:ext>
            </a:extLst>
          </p:cNvPr>
          <p:cNvPicPr>
            <a:picLocks noChangeAspect="1"/>
          </p:cNvPicPr>
          <p:nvPr/>
        </p:nvPicPr>
        <p:blipFill>
          <a:blip r:embed="rId4"/>
          <a:stretch>
            <a:fillRect/>
          </a:stretch>
        </p:blipFill>
        <p:spPr>
          <a:xfrm>
            <a:off x="6767798" y="1322303"/>
            <a:ext cx="4947605" cy="3047806"/>
          </a:xfrm>
          <a:prstGeom prst="rect">
            <a:avLst/>
          </a:prstGeom>
        </p:spPr>
      </p:pic>
      <p:sp>
        <p:nvSpPr>
          <p:cNvPr id="17" name="TextBox 16">
            <a:extLst>
              <a:ext uri="{FF2B5EF4-FFF2-40B4-BE49-F238E27FC236}">
                <a16:creationId xmlns:a16="http://schemas.microsoft.com/office/drawing/2014/main" id="{52527030-954C-1C35-E3AE-9B1A1D2C8E20}"/>
              </a:ext>
            </a:extLst>
          </p:cNvPr>
          <p:cNvSpPr txBox="1"/>
          <p:nvPr/>
        </p:nvSpPr>
        <p:spPr>
          <a:xfrm>
            <a:off x="7908820" y="895069"/>
            <a:ext cx="2665563" cy="400110"/>
          </a:xfrm>
          <a:prstGeom prst="rect">
            <a:avLst/>
          </a:prstGeom>
          <a:noFill/>
        </p:spPr>
        <p:txBody>
          <a:bodyPr wrap="square" rtlCol="0">
            <a:spAutoFit/>
          </a:bodyPr>
          <a:lstStyle/>
          <a:p>
            <a:pPr algn="ctr"/>
            <a:r>
              <a:rPr lang="es-ES_tradnl" sz="2000" b="1" dirty="0" err="1"/>
              <a:t>Power</a:t>
            </a:r>
            <a:r>
              <a:rPr lang="es-ES_tradnl" sz="2000" b="1" dirty="0"/>
              <a:t> </a:t>
            </a:r>
            <a:r>
              <a:rPr lang="es-ES_tradnl" sz="2000" b="1" dirty="0" err="1"/>
              <a:t>generation</a:t>
            </a:r>
            <a:r>
              <a:rPr lang="es-ES_tradnl" sz="2000" b="1" dirty="0"/>
              <a:t> 2021</a:t>
            </a:r>
          </a:p>
        </p:txBody>
      </p:sp>
      <p:sp>
        <p:nvSpPr>
          <p:cNvPr id="19" name="Rectangle 18">
            <a:extLst>
              <a:ext uri="{FF2B5EF4-FFF2-40B4-BE49-F238E27FC236}">
                <a16:creationId xmlns:a16="http://schemas.microsoft.com/office/drawing/2014/main" id="{5391CB87-A600-C2A2-1DEF-C3E2F69170FB}"/>
              </a:ext>
            </a:extLst>
          </p:cNvPr>
          <p:cNvSpPr/>
          <p:nvPr/>
        </p:nvSpPr>
        <p:spPr>
          <a:xfrm>
            <a:off x="9090451" y="4216221"/>
            <a:ext cx="2967864" cy="307777"/>
          </a:xfrm>
          <a:prstGeom prst="rect">
            <a:avLst/>
          </a:prstGeom>
        </p:spPr>
        <p:txBody>
          <a:bodyPr wrap="none">
            <a:spAutoFit/>
          </a:bodyPr>
          <a:lstStyle/>
          <a:p>
            <a:r>
              <a:rPr lang="en-MX" sz="1400" dirty="0"/>
              <a:t>https://obtrenmx.org/generacion_sen</a:t>
            </a:r>
          </a:p>
        </p:txBody>
      </p:sp>
      <p:sp>
        <p:nvSpPr>
          <p:cNvPr id="2" name="Rectangle 1">
            <a:extLst>
              <a:ext uri="{FF2B5EF4-FFF2-40B4-BE49-F238E27FC236}">
                <a16:creationId xmlns:a16="http://schemas.microsoft.com/office/drawing/2014/main" id="{C4CDF78C-6950-4102-1FA5-C3A7DA7FA477}"/>
              </a:ext>
            </a:extLst>
          </p:cNvPr>
          <p:cNvSpPr/>
          <p:nvPr/>
        </p:nvSpPr>
        <p:spPr>
          <a:xfrm>
            <a:off x="6391019" y="872491"/>
            <a:ext cx="5633429" cy="38606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71922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F0AF33CC-3994-454C-AF91-3EB5A6621FE3}"/>
              </a:ext>
            </a:extLst>
          </p:cNvPr>
          <p:cNvSpPr>
            <a:spLocks noGrp="1"/>
          </p:cNvSpPr>
          <p:nvPr>
            <p:ph type="title" idx="4294967295"/>
          </p:nvPr>
        </p:nvSpPr>
        <p:spPr>
          <a:xfrm>
            <a:off x="166234" y="889697"/>
            <a:ext cx="6982711" cy="627062"/>
          </a:xfrm>
          <a:noFill/>
        </p:spPr>
        <p:txBody>
          <a:bodyPr>
            <a:noAutofit/>
          </a:bodyPr>
          <a:lstStyle/>
          <a:p>
            <a:pPr algn="ct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pPr>
            <a:r>
              <a:rPr lang="es-MX" sz="2000" b="1" dirty="0">
                <a:solidFill>
                  <a:srgbClr val="000000"/>
                </a:solidFill>
                <a:latin typeface="Arial" charset="0"/>
              </a:rPr>
              <a:t>Two confronted visions not leading </a:t>
            </a:r>
            <a:br>
              <a:rPr lang="es-MX" sz="2000" b="1" dirty="0">
                <a:solidFill>
                  <a:srgbClr val="000000"/>
                </a:solidFill>
                <a:latin typeface="Arial" charset="0"/>
              </a:rPr>
            </a:br>
            <a:r>
              <a:rPr lang="es-MX" sz="2000" b="1" dirty="0">
                <a:solidFill>
                  <a:srgbClr val="000000"/>
                </a:solidFill>
                <a:latin typeface="Arial" charset="0"/>
              </a:rPr>
              <a:t>to sustainable energy transitions
</a:t>
            </a:r>
            <a:endParaRPr lang="en-US" sz="2400" b="1" dirty="0">
              <a:latin typeface="Arial" panose="020B0604020202020204" pitchFamily="34" charset="0"/>
            </a:endParaRPr>
          </a:p>
        </p:txBody>
      </p:sp>
      <p:sp>
        <p:nvSpPr>
          <p:cNvPr id="5" name="Rectangle 4">
            <a:extLst>
              <a:ext uri="{FF2B5EF4-FFF2-40B4-BE49-F238E27FC236}">
                <a16:creationId xmlns:a16="http://schemas.microsoft.com/office/drawing/2014/main" id="{9737DD2C-0C73-C048-A726-193CA6ABF1BB}"/>
              </a:ext>
            </a:extLst>
          </p:cNvPr>
          <p:cNvSpPr/>
          <p:nvPr/>
        </p:nvSpPr>
        <p:spPr>
          <a:xfrm>
            <a:off x="130629" y="1516759"/>
            <a:ext cx="7968342" cy="4924425"/>
          </a:xfrm>
          <a:prstGeom prst="rect">
            <a:avLst/>
          </a:prstGeom>
        </p:spPr>
        <p:txBody>
          <a:bodyPr wrap="square">
            <a:spAutoFit/>
          </a:bodyPr>
          <a:lstStyle/>
          <a:p>
            <a:endParaRPr lang="en-US" sz="2000" b="1" dirty="0">
              <a:latin typeface="Arial" panose="020B0604020202020204" pitchFamily="34" charset="0"/>
              <a:cs typeface="Arial" panose="020B0604020202020204" pitchFamily="34" charset="0"/>
            </a:endParaRPr>
          </a:p>
          <a:p>
            <a:r>
              <a:rPr lang="en-US" sz="2000" b="1" dirty="0">
                <a:solidFill>
                  <a:srgbClr val="C00000"/>
                </a:solidFill>
                <a:latin typeface="Arial" panose="020B0604020202020204" pitchFamily="34" charset="0"/>
                <a:cs typeface="Arial" panose="020B0604020202020204" pitchFamily="34" charset="0"/>
              </a:rPr>
              <a:t>The business vision of the energy transition: green capitalism</a:t>
            </a:r>
          </a:p>
          <a:p>
            <a:pPr algn="ctr"/>
            <a:endParaRPr lang="en-US" b="1" dirty="0">
              <a:latin typeface="Arial" panose="020B0604020202020204" pitchFamily="34" charset="0"/>
              <a:cs typeface="Arial" panose="020B0604020202020204" pitchFamily="34" charset="0"/>
            </a:endParaRPr>
          </a:p>
          <a:p>
            <a:pPr marL="257175" indent="-257175">
              <a:buFont typeface="Arial" panose="020B0604020202020204" pitchFamily="34" charset="0"/>
              <a:buChar char="•"/>
            </a:pPr>
            <a:r>
              <a:rPr lang="en-US" sz="2000" dirty="0">
                <a:latin typeface="Arial" panose="020B0604020202020204" pitchFamily="34" charset="0"/>
                <a:cs typeface="Arial" panose="020B0604020202020204" pitchFamily="34" charset="0"/>
              </a:rPr>
              <a:t>Former Mexican president Peña Nieto opened the Mexican energy sector to private capital. National, and international corporations invested in large-scale renewable projects following an </a:t>
            </a:r>
            <a:r>
              <a:rPr lang="en-US" sz="2000" dirty="0" err="1">
                <a:latin typeface="Arial" panose="020B0604020202020204" pitchFamily="34" charset="0"/>
                <a:cs typeface="Arial" panose="020B0604020202020204" pitchFamily="34" charset="0"/>
              </a:rPr>
              <a:t>extractivist</a:t>
            </a:r>
            <a:r>
              <a:rPr lang="en-US" sz="2000" dirty="0">
                <a:latin typeface="Arial" panose="020B0604020202020204" pitchFamily="34" charset="0"/>
                <a:cs typeface="Arial" panose="020B0604020202020204" pitchFamily="34" charset="0"/>
              </a:rPr>
              <a:t> vision and with increasing social opposition.</a:t>
            </a:r>
          </a:p>
          <a:p>
            <a:pPr marL="257175" indent="-257175">
              <a:buFont typeface="Arial" panose="020B0604020202020204" pitchFamily="34" charset="0"/>
              <a:buChar char="•"/>
            </a:pPr>
            <a:endParaRPr lang="en-US" dirty="0">
              <a:latin typeface="Arial" panose="020B0604020202020204" pitchFamily="34" charset="0"/>
              <a:cs typeface="Arial" panose="020B0604020202020204" pitchFamily="34" charset="0"/>
            </a:endParaRPr>
          </a:p>
          <a:p>
            <a:r>
              <a:rPr lang="en-US" sz="2000" b="1" dirty="0">
                <a:solidFill>
                  <a:srgbClr val="C00000"/>
                </a:solidFill>
                <a:latin typeface="Arial" panose="020B0604020202020204" pitchFamily="34" charset="0"/>
                <a:cs typeface="Arial" panose="020B0604020202020204" pitchFamily="34" charset="0"/>
              </a:rPr>
              <a:t>The statist vision of AMLO: fossil capitalism with State leadership</a:t>
            </a:r>
            <a:endParaRPr lang="en-US" b="1" dirty="0">
              <a:solidFill>
                <a:srgbClr val="C00000"/>
              </a:solidFill>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The current administration´s sees large-scale State-controlled renewable projects and strengthening the state-owned oil sector as the basis of the Mexican energy strategy. While it represents an improvement in some aspects, it remains a short-term </a:t>
            </a:r>
            <a:r>
              <a:rPr lang="en-US" sz="2000" dirty="0" err="1">
                <a:latin typeface="Arial" panose="020B0604020202020204" pitchFamily="34" charset="0"/>
                <a:cs typeface="Arial" panose="020B0604020202020204" pitchFamily="34" charset="0"/>
              </a:rPr>
              <a:t>extractivist</a:t>
            </a:r>
            <a:r>
              <a:rPr lang="en-US" sz="2000" dirty="0">
                <a:latin typeface="Arial" panose="020B0604020202020204" pitchFamily="34" charset="0"/>
                <a:cs typeface="Arial" panose="020B0604020202020204" pitchFamily="34" charset="0"/>
              </a:rPr>
              <a:t> vision as well.</a:t>
            </a:r>
            <a:endParaRPr lang="en-US" sz="1400" dirty="0">
              <a:latin typeface="Arial" panose="020B0604020202020204" pitchFamily="34" charset="0"/>
              <a:cs typeface="Arial" panose="020B0604020202020204" pitchFamily="34" charset="0"/>
            </a:endParaRPr>
          </a:p>
        </p:txBody>
      </p:sp>
      <p:pic>
        <p:nvPicPr>
          <p:cNvPr id="2050" name="Picture 2" descr="Refrenda AMLO que aumentará producción de crudo y cesará ...">
            <a:extLst>
              <a:ext uri="{FF2B5EF4-FFF2-40B4-BE49-F238E27FC236}">
                <a16:creationId xmlns:a16="http://schemas.microsoft.com/office/drawing/2014/main" id="{1C271484-991F-834B-9B93-9F13E2AA9BC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308255" y="4630870"/>
            <a:ext cx="3111021" cy="150253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A65D0151-18C7-734F-9800-59E32B1EE5D0}"/>
              </a:ext>
            </a:extLst>
          </p:cNvPr>
          <p:cNvSpPr/>
          <p:nvPr/>
        </p:nvSpPr>
        <p:spPr>
          <a:xfrm>
            <a:off x="296863" y="290978"/>
            <a:ext cx="10021290" cy="584775"/>
          </a:xfrm>
          <a:prstGeom prst="rect">
            <a:avLst/>
          </a:prstGeom>
          <a:solidFill>
            <a:schemeClr val="bg1"/>
          </a:solidFill>
        </p:spPr>
        <p:txBody>
          <a:bodyPr wrap="square">
            <a:spAutoFit/>
          </a:bodyPr>
          <a:lstStyle/>
          <a:p>
            <a:pPr>
              <a:spcBef>
                <a:spcPct val="0"/>
              </a:spcBef>
            </a:pPr>
            <a:r>
              <a:rPr lang="en-US" altLang="en-US" sz="3200" b="1" dirty="0">
                <a:solidFill>
                  <a:srgbClr val="000000"/>
                </a:solidFill>
                <a:latin typeface="Arial" charset="0"/>
              </a:rPr>
              <a:t>The energy discussion in Mexico</a:t>
            </a:r>
          </a:p>
        </p:txBody>
      </p:sp>
      <p:pic>
        <p:nvPicPr>
          <p:cNvPr id="3" name="Picture 2">
            <a:extLst>
              <a:ext uri="{FF2B5EF4-FFF2-40B4-BE49-F238E27FC236}">
                <a16:creationId xmlns:a16="http://schemas.microsoft.com/office/drawing/2014/main" id="{0B73CE37-9021-539E-2387-2ADE38899FE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35668" y="1419692"/>
            <a:ext cx="2056193" cy="2667239"/>
          </a:xfrm>
          <a:prstGeom prst="rect">
            <a:avLst/>
          </a:prstGeom>
        </p:spPr>
      </p:pic>
    </p:spTree>
    <p:extLst>
      <p:ext uri="{BB962C8B-B14F-4D97-AF65-F5344CB8AC3E}">
        <p14:creationId xmlns:p14="http://schemas.microsoft.com/office/powerpoint/2010/main" val="41276484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9ACE56F-7401-2846-84DB-50E74824BD54}"/>
              </a:ext>
            </a:extLst>
          </p:cNvPr>
          <p:cNvSpPr>
            <a:spLocks noGrp="1"/>
          </p:cNvSpPr>
          <p:nvPr>
            <p:ph type="title" idx="4294967295"/>
          </p:nvPr>
        </p:nvSpPr>
        <p:spPr>
          <a:xfrm>
            <a:off x="343118" y="232807"/>
            <a:ext cx="8894400" cy="1325563"/>
          </a:xfrm>
        </p:spPr>
        <p:txBody>
          <a:bodyPr>
            <a:noAutofit/>
          </a:bodyPr>
          <a:lstStyle/>
          <a:p>
            <a:pPr algn="ctr">
              <a:lnSpc>
                <a:spcPct val="100000"/>
              </a:lnSpc>
            </a:pPr>
            <a:r>
              <a:rPr lang="es-MX" b="1" dirty="0">
                <a:latin typeface="Calibri" panose="020F0502020204030204" pitchFamily="34" charset="0"/>
                <a:cs typeface="Calibri" panose="020F0502020204030204" pitchFamily="34" charset="0"/>
              </a:rPr>
              <a:t>A paradigm shift to promote a sustainable and just energy transition in Mexico</a:t>
            </a:r>
            <a:br>
              <a:rPr lang="es-MX" sz="3200" b="1" dirty="0">
                <a:latin typeface="Calibri" panose="020F0502020204030204" pitchFamily="34" charset="0"/>
                <a:cs typeface="Calibri" panose="020F0502020204030204" pitchFamily="34" charset="0"/>
              </a:rPr>
            </a:br>
            <a:r>
              <a:rPr lang="es-MX" sz="700" b="1" dirty="0">
                <a:solidFill>
                  <a:schemeClr val="bg1"/>
                </a:solidFill>
                <a:latin typeface="Calibri" panose="020F0502020204030204" pitchFamily="34" charset="0"/>
                <a:cs typeface="Calibri" panose="020F0502020204030204" pitchFamily="34" charset="0"/>
              </a:rPr>
              <a:t>n</a:t>
            </a:r>
            <a:br>
              <a:rPr lang="es-MX" sz="3200" b="1" dirty="0">
                <a:latin typeface="Calibri" panose="020F0502020204030204" pitchFamily="34" charset="0"/>
                <a:cs typeface="Calibri" panose="020F0502020204030204" pitchFamily="34" charset="0"/>
              </a:rPr>
            </a:br>
            <a:endParaRPr lang="es-MX" sz="3200" b="1" dirty="0">
              <a:solidFill>
                <a:srgbClr val="C00000"/>
              </a:solidFill>
              <a:latin typeface="Calibri" panose="020F0502020204030204" pitchFamily="34" charset="0"/>
              <a:cs typeface="Calibri" panose="020F0502020204030204" pitchFamily="34" charset="0"/>
            </a:endParaRPr>
          </a:p>
        </p:txBody>
      </p:sp>
      <p:sp>
        <p:nvSpPr>
          <p:cNvPr id="3" name="Marcador de contenido 2">
            <a:extLst>
              <a:ext uri="{FF2B5EF4-FFF2-40B4-BE49-F238E27FC236}">
                <a16:creationId xmlns:a16="http://schemas.microsoft.com/office/drawing/2014/main" id="{D2810786-C21B-924E-8FFB-DB1B3AA2FA85}"/>
              </a:ext>
            </a:extLst>
          </p:cNvPr>
          <p:cNvSpPr>
            <a:spLocks noGrp="1"/>
          </p:cNvSpPr>
          <p:nvPr>
            <p:ph idx="4294967295"/>
          </p:nvPr>
        </p:nvSpPr>
        <p:spPr>
          <a:xfrm>
            <a:off x="449811" y="1784234"/>
            <a:ext cx="7997504" cy="4676314"/>
          </a:xfrm>
        </p:spPr>
        <p:txBody>
          <a:bodyPr>
            <a:normAutofit fontScale="92500" lnSpcReduction="10000"/>
          </a:bodyPr>
          <a:lstStyle/>
          <a:p>
            <a:pPr marL="457200" indent="-457200">
              <a:buFont typeface="+mj-lt"/>
              <a:buAutoNum type="arabicPeriod"/>
            </a:pPr>
            <a:r>
              <a:rPr lang="es-MX" b="1" dirty="0"/>
              <a:t>Managing the </a:t>
            </a:r>
            <a:r>
              <a:rPr lang="es-MX" b="1" dirty="0">
                <a:solidFill>
                  <a:schemeClr val="accent1"/>
                </a:solidFill>
              </a:rPr>
              <a:t>decline</a:t>
            </a:r>
            <a:r>
              <a:rPr lang="es-MX" b="1" dirty="0"/>
              <a:t> in oil production
Promote </a:t>
            </a:r>
            <a:r>
              <a:rPr lang="es-MX" b="1" dirty="0">
                <a:solidFill>
                  <a:schemeClr val="accent1"/>
                </a:solidFill>
              </a:rPr>
              <a:t>a reduction </a:t>
            </a:r>
            <a:r>
              <a:rPr lang="es-MX" b="1" dirty="0"/>
              <a:t>and a profound change in the model of energy consumption </a:t>
            </a:r>
            <a:r>
              <a:rPr lang="es-MX" dirty="0"/>
              <a:t>(public transport, energy savings in buildings, efficient industry focused on internal needs, local economies)</a:t>
            </a:r>
            <a:r>
              <a:rPr lang="es-MX" b="1" dirty="0"/>
              <a:t>
Transition to </a:t>
            </a:r>
            <a:r>
              <a:rPr lang="es-MX" b="1" dirty="0">
                <a:solidFill>
                  <a:schemeClr val="accent1"/>
                </a:solidFill>
              </a:rPr>
              <a:t>LOCAL, renewable sources at small/mid scale both thermal and electric </a:t>
            </a:r>
            <a:r>
              <a:rPr lang="es-MX" dirty="0"/>
              <a:t>(wind, solar, biomass, geothermal, hydraulic)</a:t>
            </a:r>
            <a:r>
              <a:rPr lang="es-MX" b="1" dirty="0"/>
              <a:t>
Ensure </a:t>
            </a:r>
            <a:r>
              <a:rPr lang="es-MX" b="1" dirty="0">
                <a:solidFill>
                  <a:schemeClr val="accent1"/>
                </a:solidFill>
              </a:rPr>
              <a:t>UNIVERSAL access</a:t>
            </a:r>
            <a:r>
              <a:rPr lang="es-MX" b="1" dirty="0"/>
              <a:t> to energy services </a:t>
            </a:r>
            <a:r>
              <a:rPr lang="es-MX" dirty="0"/>
              <a:t>(cooking, cooling, water heating, thermal comfort..)</a:t>
            </a:r>
            <a:r>
              <a:rPr lang="es-MX" b="1" dirty="0"/>
              <a:t>
</a:t>
            </a:r>
            <a:r>
              <a:rPr lang="es-MX" b="1" dirty="0">
                <a:solidFill>
                  <a:schemeClr val="accent1"/>
                </a:solidFill>
              </a:rPr>
              <a:t>Democratize</a:t>
            </a:r>
            <a:r>
              <a:rPr lang="es-MX" b="1" dirty="0"/>
              <a:t> energy production through </a:t>
            </a:r>
            <a:r>
              <a:rPr lang="es-MX" dirty="0"/>
              <a:t>distributed generation in cooperatives, small businesses and community social enterprises.</a:t>
            </a:r>
            <a:endParaRPr lang="es-MX" sz="3600" dirty="0"/>
          </a:p>
        </p:txBody>
      </p:sp>
      <p:pic>
        <p:nvPicPr>
          <p:cNvPr id="4" name="Picture 11">
            <a:extLst>
              <a:ext uri="{FF2B5EF4-FFF2-40B4-BE49-F238E27FC236}">
                <a16:creationId xmlns:a16="http://schemas.microsoft.com/office/drawing/2014/main" id="{0436927E-420B-154F-8E97-041717E0CA84}"/>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0622174" y="2077087"/>
            <a:ext cx="1479456" cy="697878"/>
          </a:xfrm>
          <a:prstGeom prst="rect">
            <a:avLst/>
          </a:prstGeom>
          <a:solidFill>
            <a:schemeClr val="tx2"/>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Imagen 4">
            <a:extLst>
              <a:ext uri="{FF2B5EF4-FFF2-40B4-BE49-F238E27FC236}">
                <a16:creationId xmlns:a16="http://schemas.microsoft.com/office/drawing/2014/main" id="{DB093D0D-E174-E94E-BE79-89B00FB98F4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2"/>
          <a:stretch/>
        </p:blipFill>
        <p:spPr>
          <a:xfrm>
            <a:off x="9482635" y="3526492"/>
            <a:ext cx="2651765" cy="1303690"/>
          </a:xfrm>
          <a:prstGeom prst="rect">
            <a:avLst/>
          </a:prstGeom>
        </p:spPr>
      </p:pic>
      <p:pic>
        <p:nvPicPr>
          <p:cNvPr id="6" name="Imagen 5" descr="pellet.jpg">
            <a:extLst>
              <a:ext uri="{FF2B5EF4-FFF2-40B4-BE49-F238E27FC236}">
                <a16:creationId xmlns:a16="http://schemas.microsoft.com/office/drawing/2014/main" id="{1DBF8F4F-C5D4-9643-A0C9-64DB392C78E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020865" y="1897460"/>
            <a:ext cx="1479456" cy="1121980"/>
          </a:xfrm>
          <a:prstGeom prst="rect">
            <a:avLst/>
          </a:prstGeom>
        </p:spPr>
      </p:pic>
      <p:pic>
        <p:nvPicPr>
          <p:cNvPr id="7" name="Imagen 6">
            <a:extLst>
              <a:ext uri="{FF2B5EF4-FFF2-40B4-BE49-F238E27FC236}">
                <a16:creationId xmlns:a16="http://schemas.microsoft.com/office/drawing/2014/main" id="{DF69354D-0B82-0545-AB37-9D63243908E2}"/>
              </a:ext>
            </a:extLst>
          </p:cNvPr>
          <p:cNvPicPr>
            <a:picLocks noChangeAspect="1"/>
          </p:cNvPicPr>
          <p:nvPr/>
        </p:nvPicPr>
        <p:blipFill>
          <a:blip r:embed="rId6"/>
          <a:stretch>
            <a:fillRect/>
          </a:stretch>
        </p:blipFill>
        <p:spPr>
          <a:xfrm>
            <a:off x="9540235" y="0"/>
            <a:ext cx="2536567" cy="1325561"/>
          </a:xfrm>
          <a:prstGeom prst="rect">
            <a:avLst/>
          </a:prstGeom>
        </p:spPr>
      </p:pic>
      <p:pic>
        <p:nvPicPr>
          <p:cNvPr id="8" name="Imagen 7">
            <a:extLst>
              <a:ext uri="{FF2B5EF4-FFF2-40B4-BE49-F238E27FC236}">
                <a16:creationId xmlns:a16="http://schemas.microsoft.com/office/drawing/2014/main" id="{24051B50-553A-0B46-BF9D-EB86837FAB2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r="-4"/>
          <a:stretch/>
        </p:blipFill>
        <p:spPr>
          <a:xfrm>
            <a:off x="9760593" y="5116957"/>
            <a:ext cx="2226205" cy="1321819"/>
          </a:xfrm>
          <a:prstGeom prst="rect">
            <a:avLst/>
          </a:prstGeom>
        </p:spPr>
      </p:pic>
    </p:spTree>
    <p:extLst>
      <p:ext uri="{BB962C8B-B14F-4D97-AF65-F5344CB8AC3E}">
        <p14:creationId xmlns:p14="http://schemas.microsoft.com/office/powerpoint/2010/main" val="38556325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9C6877B-A1C3-F945-AB71-47A157005E9A}"/>
              </a:ext>
            </a:extLst>
          </p:cNvPr>
          <p:cNvSpPr>
            <a:spLocks noGrp="1"/>
          </p:cNvSpPr>
          <p:nvPr>
            <p:ph type="title"/>
          </p:nvPr>
        </p:nvSpPr>
        <p:spPr>
          <a:xfrm>
            <a:off x="298554" y="211854"/>
            <a:ext cx="11353800" cy="1325563"/>
          </a:xfrm>
        </p:spPr>
        <p:txBody>
          <a:bodyPr>
            <a:normAutofit fontScale="90000"/>
          </a:bodyPr>
          <a:lstStyle/>
          <a:p>
            <a:pPr algn="ctr"/>
            <a:r>
              <a:rPr lang="es-MX" b="1" dirty="0">
                <a:latin typeface="+mn-lt"/>
              </a:rPr>
              <a:t>Advancing the new paradigm in Mexico…</a:t>
            </a:r>
            <a:br>
              <a:rPr lang="es-MX" b="1" dirty="0">
                <a:latin typeface="+mn-lt"/>
              </a:rPr>
            </a:br>
            <a:r>
              <a:rPr lang="es-MX" sz="2700" b="1" dirty="0">
                <a:latin typeface="+mn-lt"/>
              </a:rPr>
              <a:t>The National Strategic Program on Energy Transition from CONACYT</a:t>
            </a:r>
            <a:endParaRPr lang="es-MX" b="1" dirty="0">
              <a:latin typeface="+mn-lt"/>
            </a:endParaRPr>
          </a:p>
        </p:txBody>
      </p:sp>
      <p:sp>
        <p:nvSpPr>
          <p:cNvPr id="3" name="Marcador de contenido 2">
            <a:extLst>
              <a:ext uri="{FF2B5EF4-FFF2-40B4-BE49-F238E27FC236}">
                <a16:creationId xmlns:a16="http://schemas.microsoft.com/office/drawing/2014/main" id="{E6E2B995-93D6-F146-8696-9B57696DAC8E}"/>
              </a:ext>
            </a:extLst>
          </p:cNvPr>
          <p:cNvSpPr>
            <a:spLocks noGrp="1"/>
          </p:cNvSpPr>
          <p:nvPr>
            <p:ph idx="1"/>
          </p:nvPr>
        </p:nvSpPr>
        <p:spPr>
          <a:xfrm>
            <a:off x="833825" y="1435855"/>
            <a:ext cx="10524349" cy="4351338"/>
          </a:xfrm>
        </p:spPr>
        <p:txBody>
          <a:bodyPr>
            <a:normAutofit/>
          </a:bodyPr>
          <a:lstStyle/>
          <a:p>
            <a:r>
              <a:rPr lang="es-MX" b="1" dirty="0"/>
              <a:t>Science/Engineering/Innovation programs oriented to have a positive socio-environmental impact, beginning with the most vulnerable populations</a:t>
            </a:r>
          </a:p>
          <a:p>
            <a:r>
              <a:rPr lang="es-MX" b="1" dirty="0"/>
              <a:t>Structural Transformation </a:t>
            </a:r>
            <a:r>
              <a:rPr lang="es-MX" dirty="0"/>
              <a:t>of the Energy System with 4 themes:</a:t>
            </a:r>
          </a:p>
          <a:p>
            <a:pPr lvl="1"/>
            <a:r>
              <a:rPr lang="es-MX" dirty="0"/>
              <a:t>Mobility, Green Industry, Rural Energy Systems- Energy Access; Democratization of Energy Production</a:t>
            </a:r>
          </a:p>
          <a:p>
            <a:r>
              <a:rPr lang="es-MX" b="1" dirty="0"/>
              <a:t>56 Projects all over Mexico</a:t>
            </a:r>
          </a:p>
          <a:p>
            <a:pPr lvl="1"/>
            <a:r>
              <a:rPr lang="es-MX" dirty="0">
                <a:solidFill>
                  <a:srgbClr val="C00000"/>
                </a:solidFill>
              </a:rPr>
              <a:t>Transdisciplinary and systemic approach  </a:t>
            </a:r>
            <a:r>
              <a:rPr lang="es-MX" dirty="0"/>
              <a:t>(social scientists, engineers)</a:t>
            </a:r>
          </a:p>
          <a:p>
            <a:pPr lvl="1"/>
            <a:r>
              <a:rPr lang="es-MX" dirty="0">
                <a:solidFill>
                  <a:srgbClr val="C00000"/>
                </a:solidFill>
              </a:rPr>
              <a:t>Co-creation of knowledge </a:t>
            </a:r>
            <a:r>
              <a:rPr lang="es-MX" dirty="0"/>
              <a:t>with local users  (Science for and WITH the people)</a:t>
            </a:r>
          </a:p>
          <a:p>
            <a:pPr lvl="1"/>
            <a:r>
              <a:rPr lang="es-MX" dirty="0">
                <a:solidFill>
                  <a:srgbClr val="C00000"/>
                </a:solidFill>
              </a:rPr>
              <a:t>Learning Communities </a:t>
            </a:r>
            <a:r>
              <a:rPr lang="es-MX" dirty="0"/>
              <a:t>(Academic Inst.; Govt, Local Organizations)</a:t>
            </a:r>
          </a:p>
          <a:p>
            <a:pPr lvl="1"/>
            <a:r>
              <a:rPr lang="es-MX" dirty="0">
                <a:solidFill>
                  <a:srgbClr val="C00000"/>
                </a:solidFill>
              </a:rPr>
              <a:t>”Living Labs” </a:t>
            </a:r>
            <a:r>
              <a:rPr lang="es-MX" dirty="0"/>
              <a:t>as inputs to public policy and further replication </a:t>
            </a:r>
          </a:p>
        </p:txBody>
      </p:sp>
      <p:pic>
        <p:nvPicPr>
          <p:cNvPr id="4" name="Imagen 3">
            <a:extLst>
              <a:ext uri="{FF2B5EF4-FFF2-40B4-BE49-F238E27FC236}">
                <a16:creationId xmlns:a16="http://schemas.microsoft.com/office/drawing/2014/main" id="{2717FE79-B0BE-0840-A30D-F6CBE7D423C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1736" y="5749529"/>
            <a:ext cx="1886837" cy="1124696"/>
          </a:xfrm>
          <a:prstGeom prst="rect">
            <a:avLst/>
          </a:prstGeom>
        </p:spPr>
      </p:pic>
      <p:pic>
        <p:nvPicPr>
          <p:cNvPr id="9" name="Google Shape;215;g87b1fc2e33_0_51">
            <a:extLst>
              <a:ext uri="{FF2B5EF4-FFF2-40B4-BE49-F238E27FC236}">
                <a16:creationId xmlns:a16="http://schemas.microsoft.com/office/drawing/2014/main" id="{A42A2C2D-840C-534D-89D7-4D5B4134535C}"/>
              </a:ext>
            </a:extLst>
          </p:cNvPr>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4896737" y="5718706"/>
            <a:ext cx="1637349" cy="1170116"/>
          </a:xfrm>
          <a:prstGeom prst="rect">
            <a:avLst/>
          </a:prstGeom>
          <a:noFill/>
          <a:ln>
            <a:noFill/>
          </a:ln>
        </p:spPr>
      </p:pic>
      <p:pic>
        <p:nvPicPr>
          <p:cNvPr id="13" name="Google Shape;213;g87b1fc2e33_0_51">
            <a:extLst>
              <a:ext uri="{FF2B5EF4-FFF2-40B4-BE49-F238E27FC236}">
                <a16:creationId xmlns:a16="http://schemas.microsoft.com/office/drawing/2014/main" id="{40F17E16-06A3-CF49-88AF-896D72E6A889}"/>
              </a:ext>
            </a:extLst>
          </p:cNvPr>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2771787" y="5733304"/>
            <a:ext cx="1637349" cy="1124696"/>
          </a:xfrm>
          <a:prstGeom prst="rect">
            <a:avLst/>
          </a:prstGeom>
          <a:noFill/>
          <a:ln>
            <a:noFill/>
          </a:ln>
        </p:spPr>
      </p:pic>
      <p:pic>
        <p:nvPicPr>
          <p:cNvPr id="15" name="Picture 4" descr="A group of people sitting in front of a building&#10;&#10;Description automatically generated">
            <a:extLst>
              <a:ext uri="{FF2B5EF4-FFF2-40B4-BE49-F238E27FC236}">
                <a16:creationId xmlns:a16="http://schemas.microsoft.com/office/drawing/2014/main" id="{4710C5D1-1134-BE48-B8EF-C69422C999C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021687" y="5702168"/>
            <a:ext cx="1529100" cy="1140921"/>
          </a:xfrm>
          <a:prstGeom prst="rect">
            <a:avLst/>
          </a:prstGeom>
        </p:spPr>
      </p:pic>
      <p:pic>
        <p:nvPicPr>
          <p:cNvPr id="5" name="Imagen 4">
            <a:extLst>
              <a:ext uri="{FF2B5EF4-FFF2-40B4-BE49-F238E27FC236}">
                <a16:creationId xmlns:a16="http://schemas.microsoft.com/office/drawing/2014/main" id="{F80D4E6C-7ADD-8D4B-9F84-4F9C7D182B5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270364" y="5733304"/>
            <a:ext cx="2200434" cy="1124696"/>
          </a:xfrm>
          <a:prstGeom prst="rect">
            <a:avLst/>
          </a:prstGeom>
        </p:spPr>
      </p:pic>
    </p:spTree>
    <p:extLst>
      <p:ext uri="{BB962C8B-B14F-4D97-AF65-F5344CB8AC3E}">
        <p14:creationId xmlns:p14="http://schemas.microsoft.com/office/powerpoint/2010/main" val="22695186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contenido 5">
            <a:extLst>
              <a:ext uri="{FF2B5EF4-FFF2-40B4-BE49-F238E27FC236}">
                <a16:creationId xmlns:a16="http://schemas.microsoft.com/office/drawing/2014/main" id="{8A00522A-88C6-7543-BBAC-6CCB84CCF3E6}"/>
              </a:ext>
            </a:extLst>
          </p:cNvPr>
          <p:cNvSpPr>
            <a:spLocks noGrp="1"/>
          </p:cNvSpPr>
          <p:nvPr>
            <p:ph idx="4294967295"/>
          </p:nvPr>
        </p:nvSpPr>
        <p:spPr>
          <a:xfrm>
            <a:off x="470960" y="1122987"/>
            <a:ext cx="8483035" cy="3576638"/>
          </a:xfrm>
        </p:spPr>
        <p:txBody>
          <a:bodyPr>
            <a:normAutofit fontScale="92500" lnSpcReduction="10000"/>
          </a:bodyPr>
          <a:lstStyle/>
          <a:p>
            <a:r>
              <a:rPr lang="es-MX" sz="1800" b="1" dirty="0">
                <a:solidFill>
                  <a:schemeClr val="tx1"/>
                </a:solidFill>
                <a:cs typeface="Arial" panose="020B0604020202020204" pitchFamily="34" charset="0"/>
              </a:rPr>
              <a:t>Local renewable energies are </a:t>
            </a:r>
            <a:r>
              <a:rPr lang="es-MX" sz="1800" b="1" dirty="0">
                <a:solidFill>
                  <a:srgbClr val="C00000"/>
                </a:solidFill>
                <a:cs typeface="Arial" panose="020B0604020202020204" pitchFamily="34" charset="0"/>
              </a:rPr>
              <a:t>key to reactivating and dignifying rural communities in Mexico </a:t>
            </a:r>
            <a:r>
              <a:rPr lang="es-MX" sz="1800" dirty="0">
                <a:solidFill>
                  <a:schemeClr val="tx1"/>
                </a:solidFill>
                <a:cs typeface="Arial" panose="020B0604020202020204" pitchFamily="34" charset="0"/>
              </a:rPr>
              <a:t>(i.e, sources of employment, added value to products)</a:t>
            </a:r>
            <a:r>
              <a:rPr lang="es-MX" sz="1800" b="1" dirty="0">
                <a:solidFill>
                  <a:schemeClr val="tx1"/>
                </a:solidFill>
                <a:cs typeface="Arial" panose="020B0604020202020204" pitchFamily="34" charset="0"/>
              </a:rPr>
              <a:t>
Implementation of community energy systems and renewable energy ecotechnologies for: </a:t>
            </a:r>
          </a:p>
          <a:p>
            <a:pPr marL="0" indent="0">
              <a:buNone/>
            </a:pPr>
            <a:r>
              <a:rPr lang="es-MX" sz="1800" b="1" dirty="0">
                <a:solidFill>
                  <a:schemeClr val="tx1"/>
                </a:solidFill>
                <a:cs typeface="Arial" panose="020B0604020202020204" pitchFamily="34" charset="0"/>
              </a:rPr>
              <a:t>1) Housing: </a:t>
            </a:r>
            <a:r>
              <a:rPr lang="es-MX" sz="1800" dirty="0">
                <a:solidFill>
                  <a:schemeClr val="tx1"/>
                </a:solidFill>
                <a:cs typeface="Arial" panose="020B0604020202020204" pitchFamily="34" charset="0"/>
              </a:rPr>
              <a:t>cooking food, water heating, lighting and basic appliances, water supply and treatment</a:t>
            </a:r>
            <a:r>
              <a:rPr lang="es-MX" sz="1800" b="1" dirty="0">
                <a:solidFill>
                  <a:schemeClr val="tx1"/>
                </a:solidFill>
                <a:cs typeface="Arial" panose="020B0604020202020204" pitchFamily="34" charset="0"/>
              </a:rPr>
              <a:t>
2) Small local industries </a:t>
            </a:r>
            <a:r>
              <a:rPr lang="es-MX" sz="1800" dirty="0">
                <a:solidFill>
                  <a:schemeClr val="tx1"/>
                </a:solidFill>
                <a:cs typeface="Arial" panose="020B0604020202020204" pitchFamily="34" charset="0"/>
              </a:rPr>
              <a:t>(bakery ovens, fruit drying, pottery, carpentry..) and community services (clinics, schools)</a:t>
            </a:r>
            <a:r>
              <a:rPr lang="es-MX" sz="1800" b="1" dirty="0">
                <a:solidFill>
                  <a:schemeClr val="tx1"/>
                </a:solidFill>
                <a:cs typeface="Arial" panose="020B0604020202020204" pitchFamily="34" charset="0"/>
              </a:rPr>
              <a:t>
Direct impact </a:t>
            </a:r>
            <a:r>
              <a:rPr lang="es-MX" sz="1800" dirty="0">
                <a:solidFill>
                  <a:schemeClr val="tx1"/>
                </a:solidFill>
                <a:cs typeface="Arial" panose="020B0604020202020204" pitchFamily="34" charset="0"/>
              </a:rPr>
              <a:t>on </a:t>
            </a:r>
            <a:r>
              <a:rPr lang="es-MX" sz="1800" b="1" dirty="0">
                <a:solidFill>
                  <a:schemeClr val="tx1"/>
                </a:solidFill>
                <a:cs typeface="Arial" panose="020B0604020202020204" pitchFamily="34" charset="0"/>
              </a:rPr>
              <a:t>health, poverty reduction, employment</a:t>
            </a:r>
            <a:r>
              <a:rPr lang="es-MX" sz="1800" dirty="0">
                <a:solidFill>
                  <a:schemeClr val="tx1"/>
                </a:solidFill>
                <a:cs typeface="Arial" panose="020B0604020202020204" pitchFamily="34" charset="0"/>
              </a:rPr>
              <a:t>, </a:t>
            </a:r>
            <a:r>
              <a:rPr lang="es-MX" sz="1800" b="1" dirty="0">
                <a:solidFill>
                  <a:schemeClr val="tx1"/>
                </a:solidFill>
                <a:cs typeface="Arial" panose="020B0604020202020204" pitchFamily="34" charset="0"/>
              </a:rPr>
              <a:t>access to food and water </a:t>
            </a:r>
            <a:r>
              <a:rPr lang="es-MX" sz="1800" dirty="0">
                <a:solidFill>
                  <a:schemeClr val="tx1"/>
                </a:solidFill>
                <a:cs typeface="Arial" panose="020B0604020202020204" pitchFamily="34" charset="0"/>
              </a:rPr>
              <a:t>clean and accessible energy…</a:t>
            </a:r>
            <a:endParaRPr lang="es-MX" sz="1800" spc="-1" dirty="0">
              <a:solidFill>
                <a:schemeClr val="tx1"/>
              </a:solidFill>
              <a:cs typeface="Arial" panose="020B0604020202020204" pitchFamily="34" charset="0"/>
            </a:endParaRPr>
          </a:p>
        </p:txBody>
      </p:sp>
      <p:pic>
        <p:nvPicPr>
          <p:cNvPr id="8" name="Picture 3">
            <a:extLst>
              <a:ext uri="{FF2B5EF4-FFF2-40B4-BE49-F238E27FC236}">
                <a16:creationId xmlns:a16="http://schemas.microsoft.com/office/drawing/2014/main" id="{6F8A16FA-DF57-1A47-8B0A-B12B721D2A9E}"/>
              </a:ext>
            </a:extLst>
          </p:cNvPr>
          <p:cNvPicPr/>
          <p:nvPr/>
        </p:nvPicPr>
        <p:blipFill>
          <a:blip r:embed="rId2" cstate="email">
            <a:extLst>
              <a:ext uri="{28A0092B-C50C-407E-A947-70E740481C1C}">
                <a14:useLocalDpi xmlns:a14="http://schemas.microsoft.com/office/drawing/2010/main"/>
              </a:ext>
            </a:extLst>
          </a:blip>
          <a:stretch/>
        </p:blipFill>
        <p:spPr>
          <a:xfrm>
            <a:off x="9080118" y="4575659"/>
            <a:ext cx="1050878" cy="1744455"/>
          </a:xfrm>
          <a:prstGeom prst="rect">
            <a:avLst/>
          </a:prstGeom>
          <a:ln>
            <a:noFill/>
          </a:ln>
        </p:spPr>
      </p:pic>
      <p:pic>
        <p:nvPicPr>
          <p:cNvPr id="9" name="Picture 9">
            <a:extLst>
              <a:ext uri="{FF2B5EF4-FFF2-40B4-BE49-F238E27FC236}">
                <a16:creationId xmlns:a16="http://schemas.microsoft.com/office/drawing/2014/main" id="{7FF92619-9889-0C4F-A16E-1FBC919121F3}"/>
              </a:ext>
            </a:extLst>
          </p:cNvPr>
          <p:cNvPicPr/>
          <p:nvPr/>
        </p:nvPicPr>
        <p:blipFill>
          <a:blip r:embed="rId3" cstate="email">
            <a:extLst>
              <a:ext uri="{28A0092B-C50C-407E-A947-70E740481C1C}">
                <a14:useLocalDpi xmlns:a14="http://schemas.microsoft.com/office/drawing/2010/main"/>
              </a:ext>
            </a:extLst>
          </a:blip>
          <a:srcRect/>
          <a:stretch/>
        </p:blipFill>
        <p:spPr>
          <a:xfrm>
            <a:off x="4679464" y="4804694"/>
            <a:ext cx="1465700" cy="1477946"/>
          </a:xfrm>
          <a:prstGeom prst="rect">
            <a:avLst/>
          </a:prstGeom>
          <a:ln>
            <a:noFill/>
          </a:ln>
        </p:spPr>
      </p:pic>
      <p:pic>
        <p:nvPicPr>
          <p:cNvPr id="11" name="Imagen 10">
            <a:extLst>
              <a:ext uri="{FF2B5EF4-FFF2-40B4-BE49-F238E27FC236}">
                <a16:creationId xmlns:a16="http://schemas.microsoft.com/office/drawing/2014/main" id="{563F641D-73B5-0247-864A-C0661DE70EB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42390" y="4804695"/>
            <a:ext cx="1824493" cy="1498583"/>
          </a:xfrm>
          <a:prstGeom prst="rect">
            <a:avLst/>
          </a:prstGeom>
        </p:spPr>
      </p:pic>
      <p:sp>
        <p:nvSpPr>
          <p:cNvPr id="2" name="CuadroTexto 1">
            <a:extLst>
              <a:ext uri="{FF2B5EF4-FFF2-40B4-BE49-F238E27FC236}">
                <a16:creationId xmlns:a16="http://schemas.microsoft.com/office/drawing/2014/main" id="{2A7D11D8-25C3-1740-8378-D05779901B68}"/>
              </a:ext>
            </a:extLst>
          </p:cNvPr>
          <p:cNvSpPr txBox="1"/>
          <p:nvPr/>
        </p:nvSpPr>
        <p:spPr>
          <a:xfrm>
            <a:off x="2514592" y="6282640"/>
            <a:ext cx="805029" cy="369332"/>
          </a:xfrm>
          <a:prstGeom prst="rect">
            <a:avLst/>
          </a:prstGeom>
          <a:noFill/>
        </p:spPr>
        <p:txBody>
          <a:bodyPr wrap="none" rtlCol="0">
            <a:spAutoFit/>
          </a:bodyPr>
          <a:lstStyle/>
          <a:p>
            <a:r>
              <a:rPr lang="es-MX" b="1" dirty="0"/>
              <a:t>Biogas</a:t>
            </a:r>
          </a:p>
        </p:txBody>
      </p:sp>
      <p:sp>
        <p:nvSpPr>
          <p:cNvPr id="3" name="CuadroTexto 2">
            <a:extLst>
              <a:ext uri="{FF2B5EF4-FFF2-40B4-BE49-F238E27FC236}">
                <a16:creationId xmlns:a16="http://schemas.microsoft.com/office/drawing/2014/main" id="{A83763C4-C02C-D14F-833C-C7D923E47492}"/>
              </a:ext>
            </a:extLst>
          </p:cNvPr>
          <p:cNvSpPr txBox="1"/>
          <p:nvPr/>
        </p:nvSpPr>
        <p:spPr>
          <a:xfrm>
            <a:off x="4454433" y="6264773"/>
            <a:ext cx="2159566" cy="369332"/>
          </a:xfrm>
          <a:prstGeom prst="rect">
            <a:avLst/>
          </a:prstGeom>
          <a:noFill/>
        </p:spPr>
        <p:txBody>
          <a:bodyPr wrap="none" rtlCol="0">
            <a:spAutoFit/>
          </a:bodyPr>
          <a:lstStyle/>
          <a:p>
            <a:r>
              <a:rPr lang="es-MX" b="1" dirty="0"/>
              <a:t>Ecological stoves</a:t>
            </a:r>
          </a:p>
        </p:txBody>
      </p:sp>
      <p:sp>
        <p:nvSpPr>
          <p:cNvPr id="12" name="CuadroTexto 11">
            <a:extLst>
              <a:ext uri="{FF2B5EF4-FFF2-40B4-BE49-F238E27FC236}">
                <a16:creationId xmlns:a16="http://schemas.microsoft.com/office/drawing/2014/main" id="{D8ABCDCE-9B13-8E44-9C11-BE1216769CE8}"/>
              </a:ext>
            </a:extLst>
          </p:cNvPr>
          <p:cNvSpPr txBox="1"/>
          <p:nvPr/>
        </p:nvSpPr>
        <p:spPr>
          <a:xfrm>
            <a:off x="8627933" y="6304411"/>
            <a:ext cx="1790875" cy="369332"/>
          </a:xfrm>
          <a:prstGeom prst="rect">
            <a:avLst/>
          </a:prstGeom>
          <a:noFill/>
        </p:spPr>
        <p:txBody>
          <a:bodyPr wrap="none" rtlCol="0">
            <a:spAutoFit/>
          </a:bodyPr>
          <a:lstStyle/>
          <a:p>
            <a:r>
              <a:rPr lang="es-MX" b="1" dirty="0"/>
              <a:t>Wind turbines</a:t>
            </a:r>
          </a:p>
        </p:txBody>
      </p:sp>
      <p:sp>
        <p:nvSpPr>
          <p:cNvPr id="13" name="CuadroTexto 12">
            <a:extLst>
              <a:ext uri="{FF2B5EF4-FFF2-40B4-BE49-F238E27FC236}">
                <a16:creationId xmlns:a16="http://schemas.microsoft.com/office/drawing/2014/main" id="{0E4E70FF-3EC4-F647-8E51-69808A04B484}"/>
              </a:ext>
            </a:extLst>
          </p:cNvPr>
          <p:cNvSpPr txBox="1"/>
          <p:nvPr/>
        </p:nvSpPr>
        <p:spPr>
          <a:xfrm>
            <a:off x="6911929" y="6282640"/>
            <a:ext cx="1614545" cy="369332"/>
          </a:xfrm>
          <a:prstGeom prst="rect">
            <a:avLst/>
          </a:prstGeom>
          <a:noFill/>
        </p:spPr>
        <p:txBody>
          <a:bodyPr wrap="none" rtlCol="0">
            <a:spAutoFit/>
          </a:bodyPr>
          <a:lstStyle/>
          <a:p>
            <a:r>
              <a:rPr lang="es-MX" b="1" dirty="0"/>
              <a:t>Solar energy</a:t>
            </a:r>
          </a:p>
        </p:txBody>
      </p:sp>
      <p:pic>
        <p:nvPicPr>
          <p:cNvPr id="15" name="Imagen 14">
            <a:extLst>
              <a:ext uri="{FF2B5EF4-FFF2-40B4-BE49-F238E27FC236}">
                <a16:creationId xmlns:a16="http://schemas.microsoft.com/office/drawing/2014/main" id="{C6ED060A-7822-E84F-B675-91C2E509DBE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890163" y="1106238"/>
            <a:ext cx="1784778" cy="1983437"/>
          </a:xfrm>
          <a:prstGeom prst="rect">
            <a:avLst/>
          </a:prstGeom>
        </p:spPr>
      </p:pic>
      <p:pic>
        <p:nvPicPr>
          <p:cNvPr id="16" name="Imagen 58">
            <a:extLst>
              <a:ext uri="{FF2B5EF4-FFF2-40B4-BE49-F238E27FC236}">
                <a16:creationId xmlns:a16="http://schemas.microsoft.com/office/drawing/2014/main" id="{329BEC30-E4A0-9544-9AD9-4CBA3DB0CE43}"/>
              </a:ext>
            </a:extLst>
          </p:cNvPr>
          <p:cNvPicPr>
            <a:picLocks noChangeAspect="1" noChangeArrowheads="1"/>
          </p:cNvPicPr>
          <p:nvPr/>
        </p:nvPicPr>
        <p:blipFill>
          <a:blip r:embed="rId6" r:link="rId7" cstate="screen">
            <a:extLst>
              <a:ext uri="{28A0092B-C50C-407E-A947-70E740481C1C}">
                <a14:useLocalDpi xmlns:a14="http://schemas.microsoft.com/office/drawing/2010/main"/>
              </a:ext>
            </a:extLst>
          </a:blip>
          <a:srcRect/>
          <a:stretch>
            <a:fillRect/>
          </a:stretch>
        </p:blipFill>
        <p:spPr bwMode="auto">
          <a:xfrm>
            <a:off x="2139134" y="4824628"/>
            <a:ext cx="1941681" cy="1458013"/>
          </a:xfrm>
          <a:prstGeom prst="rect">
            <a:avLst/>
          </a:prstGeom>
          <a:noFill/>
          <a:extLst>
            <a:ext uri="{909E8E84-426E-40DD-AFC4-6F175D3DCCD1}">
              <a14:hiddenFill xmlns:a14="http://schemas.microsoft.com/office/drawing/2010/main">
                <a:solidFill>
                  <a:srgbClr val="FFFFFF"/>
                </a:solidFill>
              </a14:hiddenFill>
            </a:ext>
          </a:extLst>
        </p:spPr>
      </p:pic>
      <p:pic>
        <p:nvPicPr>
          <p:cNvPr id="17" name="Imagen 16">
            <a:extLst>
              <a:ext uri="{FF2B5EF4-FFF2-40B4-BE49-F238E27FC236}">
                <a16:creationId xmlns:a16="http://schemas.microsoft.com/office/drawing/2014/main" id="{C38C8E47-36E6-5B4D-BA9F-0808E31BA410}"/>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l="14493" t="29452" r="39855" b="14100"/>
          <a:stretch/>
        </p:blipFill>
        <p:spPr>
          <a:xfrm>
            <a:off x="9862061" y="3116093"/>
            <a:ext cx="1858979" cy="1292964"/>
          </a:xfrm>
          <a:prstGeom prst="rect">
            <a:avLst/>
          </a:prstGeom>
        </p:spPr>
      </p:pic>
      <p:sp>
        <p:nvSpPr>
          <p:cNvPr id="14" name="Rectangle 13">
            <a:extLst>
              <a:ext uri="{FF2B5EF4-FFF2-40B4-BE49-F238E27FC236}">
                <a16:creationId xmlns:a16="http://schemas.microsoft.com/office/drawing/2014/main" id="{33990DDD-9371-C543-8891-C46FBF35E3D1}"/>
              </a:ext>
            </a:extLst>
          </p:cNvPr>
          <p:cNvSpPr>
            <a:spLocks noChangeArrowheads="1"/>
          </p:cNvSpPr>
          <p:nvPr/>
        </p:nvSpPr>
        <p:spPr bwMode="auto">
          <a:xfrm>
            <a:off x="323820" y="123661"/>
            <a:ext cx="9093312" cy="8159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39240" bIns="0" anchor="ct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s-MX" sz="2800" b="1" dirty="0">
                <a:solidFill>
                  <a:schemeClr val="accent1"/>
                </a:solidFill>
                <a:latin typeface="+mj-lt"/>
              </a:rPr>
              <a:t>Universal access and democratization of energy</a:t>
            </a:r>
            <a:endParaRPr lang="es-ES" sz="2400" b="1" dirty="0">
              <a:solidFill>
                <a:schemeClr val="accent1"/>
              </a:solidFill>
              <a:latin typeface="+mj-lt"/>
            </a:endParaRPr>
          </a:p>
        </p:txBody>
      </p:sp>
    </p:spTree>
    <p:extLst>
      <p:ext uri="{BB962C8B-B14F-4D97-AF65-F5344CB8AC3E}">
        <p14:creationId xmlns:p14="http://schemas.microsoft.com/office/powerpoint/2010/main" val="29057581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grpSp>
        <p:nvGrpSpPr>
          <p:cNvPr id="3" name="Grupo 2">
            <a:extLst>
              <a:ext uri="{FF2B5EF4-FFF2-40B4-BE49-F238E27FC236}">
                <a16:creationId xmlns:a16="http://schemas.microsoft.com/office/drawing/2014/main" id="{7E9BDCA7-EBBC-C44E-9AE6-0FB206C03E9E}"/>
              </a:ext>
            </a:extLst>
          </p:cNvPr>
          <p:cNvGrpSpPr/>
          <p:nvPr/>
        </p:nvGrpSpPr>
        <p:grpSpPr>
          <a:xfrm>
            <a:off x="557364" y="1243936"/>
            <a:ext cx="11358464" cy="5309015"/>
            <a:chOff x="557364" y="1243936"/>
            <a:chExt cx="11358464" cy="5309015"/>
          </a:xfrm>
        </p:grpSpPr>
        <p:grpSp>
          <p:nvGrpSpPr>
            <p:cNvPr id="6" name="Grupo 5">
              <a:extLst>
                <a:ext uri="{FF2B5EF4-FFF2-40B4-BE49-F238E27FC236}">
                  <a16:creationId xmlns:a16="http://schemas.microsoft.com/office/drawing/2014/main" id="{B32EF8C7-67BA-5F4F-84FB-330D8AE8482C}"/>
                </a:ext>
              </a:extLst>
            </p:cNvPr>
            <p:cNvGrpSpPr/>
            <p:nvPr/>
          </p:nvGrpSpPr>
          <p:grpSpPr>
            <a:xfrm>
              <a:off x="557364" y="1243936"/>
              <a:ext cx="11358464" cy="5309015"/>
              <a:chOff x="557364" y="1274758"/>
              <a:chExt cx="11358464" cy="5309015"/>
            </a:xfrm>
          </p:grpSpPr>
          <p:pic>
            <p:nvPicPr>
              <p:cNvPr id="189" name="Google Shape;189;g6f750f708a_0_3"/>
              <p:cNvPicPr preferRelativeResize="0"/>
              <p:nvPr/>
            </p:nvPicPr>
            <p:blipFill rotWithShape="1">
              <a:blip r:embed="rId3" cstate="email">
                <a:alphaModFix/>
                <a:extLst>
                  <a:ext uri="{28A0092B-C50C-407E-A947-70E740481C1C}">
                    <a14:useLocalDpi xmlns:a14="http://schemas.microsoft.com/office/drawing/2010/main"/>
                  </a:ext>
                </a:extLst>
              </a:blip>
              <a:srcRect t="-2720" b="2719"/>
              <a:stretch/>
            </p:blipFill>
            <p:spPr>
              <a:xfrm>
                <a:off x="557364" y="1435075"/>
                <a:ext cx="5490550" cy="4142308"/>
              </a:xfrm>
              <a:prstGeom prst="rect">
                <a:avLst/>
              </a:prstGeom>
              <a:noFill/>
              <a:ln>
                <a:noFill/>
              </a:ln>
            </p:spPr>
          </p:pic>
          <p:sp>
            <p:nvSpPr>
              <p:cNvPr id="195" name="Google Shape;195;g6f750f708a_0_3"/>
              <p:cNvSpPr txBox="1"/>
              <p:nvPr/>
            </p:nvSpPr>
            <p:spPr>
              <a:xfrm>
                <a:off x="6131257" y="1414371"/>
                <a:ext cx="2693733" cy="4688478"/>
              </a:xfrm>
              <a:prstGeom prst="rect">
                <a:avLst/>
              </a:prstGeom>
              <a:solidFill>
                <a:schemeClr val="bg1"/>
              </a:solidFill>
              <a:ln>
                <a:noFill/>
              </a:ln>
            </p:spPr>
            <p:txBody>
              <a:bodyPr spcFirstLastPara="1" wrap="square" lIns="68569" tIns="68569" rIns="68569" bIns="68569" anchor="t" anchorCtr="0">
                <a:noAutofit/>
              </a:bodyPr>
              <a:lstStyle/>
              <a:p>
                <a:pPr marL="342900" indent="-238125">
                  <a:buSzPts val="1400"/>
                  <a:buFont typeface="Calibri"/>
                  <a:buChar char="●"/>
                </a:pPr>
                <a:r>
                  <a:rPr lang="es-MX" sz="1600" dirty="0">
                    <a:solidFill>
                      <a:srgbClr val="FF9300"/>
                    </a:solidFill>
                    <a:latin typeface="Calibri"/>
                    <a:ea typeface="Calibri"/>
                    <a:cs typeface="Calibri"/>
                    <a:sym typeface="Calibri"/>
                  </a:rPr>
                  <a:t>Exponencial growth of consumption</a:t>
                </a:r>
              </a:p>
              <a:p>
                <a:pPr marL="342900" indent="-238125">
                  <a:buSzPts val="1400"/>
                  <a:buFont typeface="Calibri"/>
                  <a:buChar char="●"/>
                </a:pPr>
                <a:r>
                  <a:rPr lang="es-MX" sz="1600" dirty="0">
                    <a:solidFill>
                      <a:srgbClr val="FF9300"/>
                    </a:solidFill>
                    <a:latin typeface="Calibri"/>
                    <a:ea typeface="Calibri"/>
                    <a:cs typeface="Calibri"/>
                    <a:sym typeface="Calibri"/>
                  </a:rPr>
                  <a:t>Fossil-fuel based economy </a:t>
                </a:r>
              </a:p>
              <a:p>
                <a:pPr marL="342900" indent="-238125">
                  <a:buSzPts val="1400"/>
                  <a:buFont typeface="Calibri"/>
                  <a:buChar char="●"/>
                </a:pPr>
                <a:r>
                  <a:rPr lang="es-MX" sz="1600" dirty="0">
                    <a:solidFill>
                      <a:srgbClr val="FF9300"/>
                    </a:solidFill>
                    <a:latin typeface="Calibri"/>
                    <a:ea typeface="Calibri"/>
                    <a:cs typeface="Calibri"/>
                    <a:sym typeface="Calibri"/>
                  </a:rPr>
                  <a:t>Abject Poverty and Abject Wealth</a:t>
                </a:r>
              </a:p>
              <a:p>
                <a:pPr marL="342900" indent="-238125">
                  <a:buSzPts val="1400"/>
                  <a:buFont typeface="Calibri"/>
                  <a:buChar char="●"/>
                </a:pPr>
                <a:r>
                  <a:rPr lang="es-MX" sz="1600" dirty="0">
                    <a:solidFill>
                      <a:srgbClr val="FF9300"/>
                    </a:solidFill>
                    <a:latin typeface="Calibri"/>
                    <a:ea typeface="Calibri"/>
                    <a:cs typeface="Calibri"/>
                    <a:sym typeface="Calibri"/>
                  </a:rPr>
                  <a:t>Increasing inequity</a:t>
                </a:r>
              </a:p>
              <a:p>
                <a:pPr marL="342900" indent="-238125">
                  <a:buSzPts val="1400"/>
                  <a:buFont typeface="Calibri"/>
                  <a:buChar char="●"/>
                </a:pPr>
                <a:r>
                  <a:rPr lang="es-MX" sz="1600" dirty="0">
                    <a:solidFill>
                      <a:srgbClr val="FF9300"/>
                    </a:solidFill>
                    <a:latin typeface="Calibri"/>
                    <a:ea typeface="Calibri"/>
                    <a:cs typeface="Calibri"/>
                    <a:sym typeface="Calibri"/>
                  </a:rPr>
                  <a:t>Migration</a:t>
                </a:r>
              </a:p>
              <a:p>
                <a:pPr marL="342900" indent="-238125">
                  <a:buSzPts val="1400"/>
                  <a:buFont typeface="Calibri"/>
                  <a:buChar char="●"/>
                </a:pPr>
                <a:r>
                  <a:rPr lang="es-MX" sz="1600" dirty="0">
                    <a:solidFill>
                      <a:srgbClr val="C00000"/>
                    </a:solidFill>
                    <a:latin typeface="Calibri"/>
                    <a:ea typeface="Calibri"/>
                    <a:cs typeface="Calibri"/>
                    <a:sym typeface="Calibri"/>
                  </a:rPr>
                  <a:t>Violence/Racism</a:t>
                </a:r>
              </a:p>
              <a:p>
                <a:pPr marL="342900" indent="-238125">
                  <a:buSzPts val="1400"/>
                  <a:buFont typeface="Calibri"/>
                  <a:buChar char="●"/>
                </a:pPr>
                <a:r>
                  <a:rPr lang="es-MX" sz="1600" dirty="0">
                    <a:solidFill>
                      <a:srgbClr val="C00000"/>
                    </a:solidFill>
                    <a:latin typeface="Calibri"/>
                    <a:ea typeface="Calibri"/>
                    <a:cs typeface="Calibri"/>
                    <a:sym typeface="Calibri"/>
                  </a:rPr>
                  <a:t>Gender inequality</a:t>
                </a:r>
              </a:p>
              <a:p>
                <a:pPr marL="342900" indent="-238125">
                  <a:buSzPts val="1400"/>
                  <a:buFont typeface="Calibri"/>
                  <a:buChar char="●"/>
                </a:pPr>
                <a:r>
                  <a:rPr lang="es-ES" sz="1600" dirty="0" err="1">
                    <a:solidFill>
                      <a:srgbClr val="C00000"/>
                    </a:solidFill>
                    <a:latin typeface="Calibri"/>
                    <a:ea typeface="Calibri"/>
                    <a:cs typeface="Calibri"/>
                    <a:sym typeface="Calibri"/>
                  </a:rPr>
                  <a:t>Violence</a:t>
                </a:r>
                <a:r>
                  <a:rPr lang="es-ES" sz="1600" dirty="0">
                    <a:solidFill>
                      <a:srgbClr val="C00000"/>
                    </a:solidFill>
                    <a:latin typeface="Calibri"/>
                    <a:ea typeface="Calibri"/>
                    <a:cs typeface="Calibri"/>
                    <a:sym typeface="Calibri"/>
                  </a:rPr>
                  <a:t> </a:t>
                </a:r>
                <a:r>
                  <a:rPr lang="es-ES" sz="1600" dirty="0" err="1">
                    <a:solidFill>
                      <a:srgbClr val="C00000"/>
                    </a:solidFill>
                    <a:latin typeface="Calibri"/>
                    <a:ea typeface="Calibri"/>
                    <a:cs typeface="Calibri"/>
                    <a:sym typeface="Calibri"/>
                  </a:rPr>
                  <a:t>against</a:t>
                </a:r>
                <a:r>
                  <a:rPr lang="es-ES" sz="1600" dirty="0">
                    <a:solidFill>
                      <a:srgbClr val="C00000"/>
                    </a:solidFill>
                    <a:latin typeface="Calibri"/>
                    <a:ea typeface="Calibri"/>
                    <a:cs typeface="Calibri"/>
                    <a:sym typeface="Calibri"/>
                  </a:rPr>
                  <a:t> </a:t>
                </a:r>
                <a:r>
                  <a:rPr lang="es-ES" sz="1600" dirty="0" err="1">
                    <a:solidFill>
                      <a:srgbClr val="C00000"/>
                    </a:solidFill>
                    <a:latin typeface="Calibri"/>
                    <a:ea typeface="Calibri"/>
                    <a:cs typeface="Calibri"/>
                    <a:sym typeface="Calibri"/>
                  </a:rPr>
                  <a:t>women</a:t>
                </a:r>
                <a:r>
                  <a:rPr lang="es-ES" sz="1600" dirty="0">
                    <a:solidFill>
                      <a:srgbClr val="C00000"/>
                    </a:solidFill>
                    <a:latin typeface="Calibri"/>
                    <a:ea typeface="Calibri"/>
                    <a:cs typeface="Calibri"/>
                    <a:sym typeface="Calibri"/>
                  </a:rPr>
                  <a:t>  </a:t>
                </a:r>
                <a:r>
                  <a:rPr lang="es-ES" sz="1600" dirty="0" err="1">
                    <a:solidFill>
                      <a:srgbClr val="C00000"/>
                    </a:solidFill>
                    <a:latin typeface="Calibri"/>
                    <a:ea typeface="Calibri"/>
                    <a:cs typeface="Calibri"/>
                    <a:sym typeface="Calibri"/>
                  </a:rPr>
                  <a:t>indigenous</a:t>
                </a:r>
                <a:r>
                  <a:rPr lang="es-ES" sz="1600" dirty="0">
                    <a:solidFill>
                      <a:srgbClr val="C00000"/>
                    </a:solidFill>
                    <a:latin typeface="Calibri"/>
                    <a:ea typeface="Calibri"/>
                    <a:cs typeface="Calibri"/>
                    <a:sym typeface="Calibri"/>
                  </a:rPr>
                  <a:t> </a:t>
                </a:r>
                <a:r>
                  <a:rPr lang="es-ES" sz="1600" dirty="0" err="1">
                    <a:solidFill>
                      <a:srgbClr val="C00000"/>
                    </a:solidFill>
                    <a:latin typeface="Calibri"/>
                    <a:ea typeface="Calibri"/>
                    <a:cs typeface="Calibri"/>
                    <a:sym typeface="Calibri"/>
                  </a:rPr>
                  <a:t>people</a:t>
                </a:r>
                <a:endParaRPr sz="1600" dirty="0">
                  <a:solidFill>
                    <a:srgbClr val="C00000"/>
                  </a:solidFill>
                  <a:latin typeface="Calibri"/>
                  <a:ea typeface="Calibri"/>
                  <a:cs typeface="Calibri"/>
                  <a:sym typeface="Calibri"/>
                </a:endParaRPr>
              </a:p>
              <a:p>
                <a:pPr marL="342900" indent="-238125">
                  <a:buSzPts val="1400"/>
                  <a:buFont typeface="Calibri"/>
                  <a:buChar char="●"/>
                </a:pPr>
                <a:r>
                  <a:rPr lang="es-MX" sz="1600" dirty="0">
                    <a:solidFill>
                      <a:srgbClr val="00B050"/>
                    </a:solidFill>
                    <a:latin typeface="Calibri"/>
                    <a:ea typeface="Calibri"/>
                    <a:cs typeface="Calibri"/>
                    <a:sym typeface="Calibri"/>
                  </a:rPr>
                  <a:t>Waste!!  </a:t>
                </a:r>
              </a:p>
              <a:p>
                <a:pPr marL="342900" indent="-238125">
                  <a:buSzPts val="1400"/>
                  <a:buFont typeface="Calibri"/>
                  <a:buChar char="●"/>
                </a:pPr>
                <a:r>
                  <a:rPr lang="es-MX" sz="1600" dirty="0">
                    <a:solidFill>
                      <a:srgbClr val="00B050"/>
                    </a:solidFill>
                    <a:latin typeface="Calibri"/>
                    <a:ea typeface="Calibri"/>
                    <a:cs typeface="Calibri"/>
                    <a:sym typeface="Calibri"/>
                  </a:rPr>
                  <a:t>Unsustainable Mega Cities </a:t>
                </a:r>
              </a:p>
              <a:p>
                <a:pPr marL="342900" indent="-238125">
                  <a:buSzPts val="1400"/>
                  <a:buFont typeface="Calibri"/>
                  <a:buChar char="●"/>
                </a:pPr>
                <a:r>
                  <a:rPr lang="es-MX" sz="1600" dirty="0">
                    <a:solidFill>
                      <a:srgbClr val="00B050"/>
                    </a:solidFill>
                    <a:latin typeface="Calibri"/>
                    <a:ea typeface="Calibri"/>
                    <a:cs typeface="Calibri"/>
                    <a:sym typeface="Calibri"/>
                  </a:rPr>
                  <a:t>Climatic Emergency</a:t>
                </a:r>
              </a:p>
              <a:p>
                <a:pPr marL="342900" indent="-238125">
                  <a:buSzPts val="1400"/>
                  <a:buFont typeface="Calibri"/>
                  <a:buChar char="●"/>
                </a:pPr>
                <a:r>
                  <a:rPr lang="es-MX" sz="1600" dirty="0">
                    <a:solidFill>
                      <a:srgbClr val="00B050"/>
                    </a:solidFill>
                    <a:latin typeface="Calibri"/>
                    <a:ea typeface="Calibri"/>
                    <a:cs typeface="Calibri"/>
                    <a:sym typeface="Calibri"/>
                  </a:rPr>
                  <a:t>Biodiversity Loss</a:t>
                </a:r>
              </a:p>
              <a:p>
                <a:pPr marL="342900" indent="-238125">
                  <a:buSzPts val="1400"/>
                  <a:buFont typeface="Calibri"/>
                  <a:buChar char="●"/>
                </a:pPr>
                <a:r>
                  <a:rPr lang="es-MX" sz="1600" dirty="0">
                    <a:solidFill>
                      <a:srgbClr val="0070C0"/>
                    </a:solidFill>
                    <a:latin typeface="Calibri"/>
                    <a:ea typeface="Calibri"/>
                    <a:cs typeface="Calibri"/>
                    <a:sym typeface="Calibri"/>
                  </a:rPr>
                  <a:t>Unhealthy diets –obesity, cardio-vascular, cancer-</a:t>
                </a:r>
              </a:p>
              <a:p>
                <a:pPr marL="342900" indent="-238125">
                  <a:buSzPts val="1400"/>
                  <a:buFont typeface="Calibri"/>
                  <a:buChar char="●"/>
                </a:pPr>
                <a:r>
                  <a:rPr lang="es-MX" sz="1600" dirty="0">
                    <a:solidFill>
                      <a:srgbClr val="0070C0"/>
                    </a:solidFill>
                    <a:latin typeface="Calibri"/>
                    <a:ea typeface="Calibri"/>
                    <a:cs typeface="Calibri"/>
                    <a:sym typeface="Calibri"/>
                  </a:rPr>
                  <a:t>Precarious Public Health Systems</a:t>
                </a:r>
              </a:p>
            </p:txBody>
          </p:sp>
          <p:grpSp>
            <p:nvGrpSpPr>
              <p:cNvPr id="17" name="Grupo 16">
                <a:extLst>
                  <a:ext uri="{FF2B5EF4-FFF2-40B4-BE49-F238E27FC236}">
                    <a16:creationId xmlns:a16="http://schemas.microsoft.com/office/drawing/2014/main" id="{9417AA71-2DBA-554E-B14C-580646D0F35D}"/>
                  </a:ext>
                </a:extLst>
              </p:cNvPr>
              <p:cNvGrpSpPr/>
              <p:nvPr/>
            </p:nvGrpSpPr>
            <p:grpSpPr>
              <a:xfrm>
                <a:off x="9043358" y="1274758"/>
                <a:ext cx="2872470" cy="5309015"/>
                <a:chOff x="9066787" y="1112084"/>
                <a:chExt cx="2872470" cy="5309015"/>
              </a:xfrm>
            </p:grpSpPr>
            <p:pic>
              <p:nvPicPr>
                <p:cNvPr id="18" name="Google Shape;190;g6f750f708a_0_3">
                  <a:extLst>
                    <a:ext uri="{FF2B5EF4-FFF2-40B4-BE49-F238E27FC236}">
                      <a16:creationId xmlns:a16="http://schemas.microsoft.com/office/drawing/2014/main" id="{2E05916D-1601-C042-A1A2-21065AB4846D}"/>
                    </a:ext>
                  </a:extLst>
                </p:cNvPr>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10620703" y="2189711"/>
                  <a:ext cx="1318554" cy="4231388"/>
                </a:xfrm>
                <a:prstGeom prst="rect">
                  <a:avLst/>
                </a:prstGeom>
                <a:noFill/>
                <a:ln>
                  <a:noFill/>
                </a:ln>
              </p:spPr>
            </p:pic>
            <p:pic>
              <p:nvPicPr>
                <p:cNvPr id="19" name="Google Shape;191;g6f750f708a_0_3">
                  <a:extLst>
                    <a:ext uri="{FF2B5EF4-FFF2-40B4-BE49-F238E27FC236}">
                      <a16:creationId xmlns:a16="http://schemas.microsoft.com/office/drawing/2014/main" id="{4D7EED3D-0301-6045-8326-7B02FBC41AB1}"/>
                    </a:ext>
                  </a:extLst>
                </p:cNvPr>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9074847" y="2229514"/>
                  <a:ext cx="1344054" cy="1047334"/>
                </a:xfrm>
                <a:prstGeom prst="rect">
                  <a:avLst/>
                </a:prstGeom>
                <a:noFill/>
                <a:ln>
                  <a:noFill/>
                </a:ln>
              </p:spPr>
            </p:pic>
            <p:pic>
              <p:nvPicPr>
                <p:cNvPr id="20" name="Google Shape;192;g6f750f708a_0_3">
                  <a:extLst>
                    <a:ext uri="{FF2B5EF4-FFF2-40B4-BE49-F238E27FC236}">
                      <a16:creationId xmlns:a16="http://schemas.microsoft.com/office/drawing/2014/main" id="{55610BCD-D553-B746-9C89-C569FD374774}"/>
                    </a:ext>
                  </a:extLst>
                </p:cNvPr>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9100345" y="3400001"/>
                  <a:ext cx="1318556" cy="875678"/>
                </a:xfrm>
                <a:prstGeom prst="rect">
                  <a:avLst/>
                </a:prstGeom>
                <a:noFill/>
                <a:ln>
                  <a:noFill/>
                </a:ln>
              </p:spPr>
            </p:pic>
            <p:pic>
              <p:nvPicPr>
                <p:cNvPr id="21" name="Google Shape;193;g6f750f708a_0_3">
                  <a:extLst>
                    <a:ext uri="{FF2B5EF4-FFF2-40B4-BE49-F238E27FC236}">
                      <a16:creationId xmlns:a16="http://schemas.microsoft.com/office/drawing/2014/main" id="{EF59B876-B7AC-CC41-B3F9-DC80D9B85A8A}"/>
                    </a:ext>
                  </a:extLst>
                </p:cNvPr>
                <p:cNvPicPr preferRelativeResize="0"/>
                <p:nvPr/>
              </p:nvPicPr>
              <p:blipFill>
                <a:blip r:embed="rId7">
                  <a:alphaModFix/>
                </a:blip>
                <a:stretch>
                  <a:fillRect/>
                </a:stretch>
              </p:blipFill>
              <p:spPr>
                <a:xfrm>
                  <a:off x="9100345" y="5378613"/>
                  <a:ext cx="1353670" cy="1042486"/>
                </a:xfrm>
                <a:prstGeom prst="rect">
                  <a:avLst/>
                </a:prstGeom>
                <a:noFill/>
                <a:ln>
                  <a:noFill/>
                </a:ln>
              </p:spPr>
            </p:pic>
            <p:pic>
              <p:nvPicPr>
                <p:cNvPr id="22" name="Picture 2" descr="8 recomendaciones para periodistas que cubren migración">
                  <a:extLst>
                    <a:ext uri="{FF2B5EF4-FFF2-40B4-BE49-F238E27FC236}">
                      <a16:creationId xmlns:a16="http://schemas.microsoft.com/office/drawing/2014/main" id="{B566E4A8-E39B-184E-B294-6DB387A3B816}"/>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9074847" y="4379782"/>
                  <a:ext cx="1379168" cy="89472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Erradicar la pobreza extrema y el hambre - E4AG9WEB">
                  <a:extLst>
                    <a:ext uri="{FF2B5EF4-FFF2-40B4-BE49-F238E27FC236}">
                      <a16:creationId xmlns:a16="http://schemas.microsoft.com/office/drawing/2014/main" id="{4A734E88-E129-3D4F-A2E7-1E4E594BC955}"/>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9066787" y="1112085"/>
                  <a:ext cx="1308790" cy="994275"/>
                </a:xfrm>
                <a:prstGeom prst="rect">
                  <a:avLst/>
                </a:prstGeom>
                <a:noFill/>
                <a:extLst>
                  <a:ext uri="{909E8E84-426E-40DD-AFC4-6F175D3DCCD1}">
                    <a14:hiddenFill xmlns:a14="http://schemas.microsoft.com/office/drawing/2010/main">
                      <a:solidFill>
                        <a:srgbClr val="FFFFFF"/>
                      </a:solidFill>
                    </a14:hiddenFill>
                  </a:ext>
                </a:extLst>
              </p:spPr>
            </p:pic>
            <p:pic>
              <p:nvPicPr>
                <p:cNvPr id="24" name="Imagen 23">
                  <a:extLst>
                    <a:ext uri="{FF2B5EF4-FFF2-40B4-BE49-F238E27FC236}">
                      <a16:creationId xmlns:a16="http://schemas.microsoft.com/office/drawing/2014/main" id="{E5E7C7F7-87A0-7E41-8D90-EFA171857A12}"/>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565302" y="1112084"/>
                  <a:ext cx="1348375" cy="994275"/>
                </a:xfrm>
                <a:prstGeom prst="rect">
                  <a:avLst/>
                </a:prstGeom>
              </p:spPr>
            </p:pic>
          </p:grpSp>
        </p:grpSp>
        <p:sp>
          <p:nvSpPr>
            <p:cNvPr id="2" name="CuadroTexto 1">
              <a:extLst>
                <a:ext uri="{FF2B5EF4-FFF2-40B4-BE49-F238E27FC236}">
                  <a16:creationId xmlns:a16="http://schemas.microsoft.com/office/drawing/2014/main" id="{54A948FF-3432-8D46-998A-DD32D40F465C}"/>
                </a:ext>
              </a:extLst>
            </p:cNvPr>
            <p:cNvSpPr txBox="1"/>
            <p:nvPr/>
          </p:nvSpPr>
          <p:spPr>
            <a:xfrm>
              <a:off x="2845942" y="1633591"/>
              <a:ext cx="2414427" cy="1469205"/>
            </a:xfrm>
            <a:prstGeom prst="rect">
              <a:avLst/>
            </a:prstGeom>
            <a:solidFill>
              <a:schemeClr val="bg1"/>
            </a:solidFill>
          </p:spPr>
          <p:txBody>
            <a:bodyPr wrap="square" rtlCol="0">
              <a:spAutoFit/>
            </a:bodyPr>
            <a:lstStyle/>
            <a:p>
              <a:endParaRPr lang="es-MX" dirty="0"/>
            </a:p>
          </p:txBody>
        </p:sp>
      </p:grpSp>
      <p:sp>
        <p:nvSpPr>
          <p:cNvPr id="25" name="CuadroTexto 24">
            <a:extLst>
              <a:ext uri="{FF2B5EF4-FFF2-40B4-BE49-F238E27FC236}">
                <a16:creationId xmlns:a16="http://schemas.microsoft.com/office/drawing/2014/main" id="{8C9FEF4A-073F-8C48-8D5E-B8AFCB867A6F}"/>
              </a:ext>
            </a:extLst>
          </p:cNvPr>
          <p:cNvSpPr txBox="1"/>
          <p:nvPr/>
        </p:nvSpPr>
        <p:spPr>
          <a:xfrm>
            <a:off x="557364" y="6183619"/>
            <a:ext cx="5807167" cy="369332"/>
          </a:xfrm>
          <a:prstGeom prst="rect">
            <a:avLst/>
          </a:prstGeom>
          <a:noFill/>
        </p:spPr>
        <p:txBody>
          <a:bodyPr wrap="none" rtlCol="0">
            <a:spAutoFit/>
          </a:bodyPr>
          <a:lstStyle/>
          <a:p>
            <a:r>
              <a:rPr lang="es-MX" b="1" dirty="0"/>
              <a:t>The “anthropocene” and the “great acceleration “</a:t>
            </a:r>
          </a:p>
        </p:txBody>
      </p:sp>
      <p:sp>
        <p:nvSpPr>
          <p:cNvPr id="188" name="Google Shape;188;g6f750f708a_0_3"/>
          <p:cNvSpPr txBox="1">
            <a:spLocks noGrp="1"/>
          </p:cNvSpPr>
          <p:nvPr>
            <p:ph type="title"/>
          </p:nvPr>
        </p:nvSpPr>
        <p:spPr>
          <a:xfrm>
            <a:off x="1624763" y="176547"/>
            <a:ext cx="8727385" cy="994275"/>
          </a:xfrm>
          <a:prstGeom prst="rect">
            <a:avLst/>
          </a:prstGeom>
        </p:spPr>
        <p:txBody>
          <a:bodyPr spcFirstLastPara="1" vert="horz" wrap="square" lIns="68569" tIns="34275" rIns="68569" bIns="34275" rtlCol="0" anchor="ctr" anchorCtr="0">
            <a:noAutofit/>
          </a:bodyPr>
          <a:lstStyle/>
          <a:p>
            <a:pPr algn="ctr">
              <a:spcBef>
                <a:spcPts val="0"/>
              </a:spcBef>
            </a:pPr>
            <a:r>
              <a:rPr lang="es-MX" sz="3150" b="1" dirty="0">
                <a:solidFill>
                  <a:srgbClr val="C00000"/>
                </a:solidFill>
                <a:latin typeface="+mn-lt"/>
              </a:rPr>
              <a:t> </a:t>
            </a:r>
            <a:r>
              <a:rPr lang="es-MX" sz="3150" b="1" dirty="0">
                <a:latin typeface="+mn-lt"/>
              </a:rPr>
              <a:t>The end of a fossil-fuel based global capitalism </a:t>
            </a:r>
            <a:r>
              <a:rPr lang="es-MX" sz="3150" b="1" dirty="0">
                <a:solidFill>
                  <a:srgbClr val="C00000"/>
                </a:solidFill>
                <a:latin typeface="+mn-lt"/>
              </a:rPr>
              <a:t>(this is not just “another crisis”)</a:t>
            </a:r>
            <a:endParaRPr sz="3150" b="1" dirty="0">
              <a:solidFill>
                <a:srgbClr val="C00000"/>
              </a:solidFill>
              <a:latin typeface="+mn-lt"/>
            </a:endParaRPr>
          </a:p>
        </p:txBody>
      </p:sp>
    </p:spTree>
    <p:extLst>
      <p:ext uri="{BB962C8B-B14F-4D97-AF65-F5344CB8AC3E}">
        <p14:creationId xmlns:p14="http://schemas.microsoft.com/office/powerpoint/2010/main" val="34642383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5290D92-E6EE-7845-960F-AF7C42B5A086}"/>
              </a:ext>
            </a:extLst>
          </p:cNvPr>
          <p:cNvSpPr>
            <a:spLocks noGrp="1"/>
          </p:cNvSpPr>
          <p:nvPr>
            <p:ph type="title"/>
          </p:nvPr>
        </p:nvSpPr>
        <p:spPr>
          <a:xfrm>
            <a:off x="2112036" y="-50557"/>
            <a:ext cx="7886700" cy="1325563"/>
          </a:xfrm>
        </p:spPr>
        <p:txBody>
          <a:bodyPr>
            <a:normAutofit/>
          </a:bodyPr>
          <a:lstStyle/>
          <a:p>
            <a:pPr algn="ctr"/>
            <a:r>
              <a:rPr lang="es-MX" sz="2800" b="1" dirty="0">
                <a:solidFill>
                  <a:srgbClr val="0070C0"/>
                </a:solidFill>
                <a:latin typeface="+mn-lt"/>
              </a:rPr>
              <a:t>Example: Renewable Energy Ecotechnologies for Rural Areas</a:t>
            </a:r>
          </a:p>
        </p:txBody>
      </p:sp>
      <p:pic>
        <p:nvPicPr>
          <p:cNvPr id="8" name="Content Placeholder 3">
            <a:extLst>
              <a:ext uri="{FF2B5EF4-FFF2-40B4-BE49-F238E27FC236}">
                <a16:creationId xmlns:a16="http://schemas.microsoft.com/office/drawing/2014/main" id="{3FED0D3E-300D-D247-8D95-7AA7FA18116A}"/>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1948823" y="1012995"/>
            <a:ext cx="2525670" cy="1420692"/>
          </a:xfrm>
          <a:prstGeom prst="rect">
            <a:avLst/>
          </a:prstGeom>
        </p:spPr>
      </p:pic>
      <p:pic>
        <p:nvPicPr>
          <p:cNvPr id="9" name="Imagen 8">
            <a:extLst>
              <a:ext uri="{FF2B5EF4-FFF2-40B4-BE49-F238E27FC236}">
                <a16:creationId xmlns:a16="http://schemas.microsoft.com/office/drawing/2014/main" id="{8FE8C5EA-1AEA-4548-A25D-5731D095844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94010" y="1108270"/>
            <a:ext cx="2284071" cy="1284790"/>
          </a:xfrm>
          <a:prstGeom prst="rect">
            <a:avLst/>
          </a:prstGeom>
        </p:spPr>
      </p:pic>
      <p:pic>
        <p:nvPicPr>
          <p:cNvPr id="11" name="Imagen 10">
            <a:extLst>
              <a:ext uri="{FF2B5EF4-FFF2-40B4-BE49-F238E27FC236}">
                <a16:creationId xmlns:a16="http://schemas.microsoft.com/office/drawing/2014/main" id="{1E46D9B7-1D5C-0C41-80BB-068BD8A1131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54291" y="902540"/>
            <a:ext cx="2525673" cy="1420691"/>
          </a:xfrm>
          <a:prstGeom prst="rect">
            <a:avLst/>
          </a:prstGeom>
        </p:spPr>
      </p:pic>
      <p:pic>
        <p:nvPicPr>
          <p:cNvPr id="12" name="Imagen 11">
            <a:extLst>
              <a:ext uri="{FF2B5EF4-FFF2-40B4-BE49-F238E27FC236}">
                <a16:creationId xmlns:a16="http://schemas.microsoft.com/office/drawing/2014/main" id="{8348E623-AA23-6947-BEC9-F9807A6CA34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901520" y="2844946"/>
            <a:ext cx="2383410" cy="1420691"/>
          </a:xfrm>
          <a:prstGeom prst="rect">
            <a:avLst/>
          </a:prstGeom>
        </p:spPr>
      </p:pic>
      <p:grpSp>
        <p:nvGrpSpPr>
          <p:cNvPr id="13" name="Grupo 12">
            <a:extLst>
              <a:ext uri="{FF2B5EF4-FFF2-40B4-BE49-F238E27FC236}">
                <a16:creationId xmlns:a16="http://schemas.microsoft.com/office/drawing/2014/main" id="{F60B9D49-3877-424E-90BF-12E519A3FD19}"/>
              </a:ext>
            </a:extLst>
          </p:cNvPr>
          <p:cNvGrpSpPr/>
          <p:nvPr/>
        </p:nvGrpSpPr>
        <p:grpSpPr>
          <a:xfrm>
            <a:off x="1627291" y="2868473"/>
            <a:ext cx="2004126" cy="1579022"/>
            <a:chOff x="932979" y="4190552"/>
            <a:chExt cx="2996800" cy="2670199"/>
          </a:xfrm>
        </p:grpSpPr>
        <p:pic>
          <p:nvPicPr>
            <p:cNvPr id="14" name="Google Shape;201;g87b1fc2e33_0_28">
              <a:extLst>
                <a:ext uri="{FF2B5EF4-FFF2-40B4-BE49-F238E27FC236}">
                  <a16:creationId xmlns:a16="http://schemas.microsoft.com/office/drawing/2014/main" id="{0A0A6703-7F59-FB41-8307-294174DD9474}"/>
                </a:ext>
              </a:extLst>
            </p:cNvPr>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967504" y="4190552"/>
              <a:ext cx="2962275" cy="2219325"/>
            </a:xfrm>
            <a:prstGeom prst="rect">
              <a:avLst/>
            </a:prstGeom>
            <a:noFill/>
            <a:ln>
              <a:noFill/>
            </a:ln>
          </p:spPr>
        </p:pic>
        <p:sp>
          <p:nvSpPr>
            <p:cNvPr id="15" name="Google Shape;202;g87b1fc2e33_0_28">
              <a:extLst>
                <a:ext uri="{FF2B5EF4-FFF2-40B4-BE49-F238E27FC236}">
                  <a16:creationId xmlns:a16="http://schemas.microsoft.com/office/drawing/2014/main" id="{0C10848B-E995-4746-B6FD-E322B0BF91E2}"/>
                </a:ext>
              </a:extLst>
            </p:cNvPr>
            <p:cNvSpPr txBox="1"/>
            <p:nvPr/>
          </p:nvSpPr>
          <p:spPr>
            <a:xfrm>
              <a:off x="932979" y="6329751"/>
              <a:ext cx="2951401" cy="531000"/>
            </a:xfrm>
            <a:prstGeom prst="rect">
              <a:avLst/>
            </a:prstGeom>
            <a:noFill/>
            <a:ln>
              <a:noFill/>
            </a:ln>
          </p:spPr>
          <p:txBody>
            <a:bodyPr spcFirstLastPara="1" wrap="square" lIns="91425" tIns="91425" rIns="91425" bIns="91425" anchor="t" anchorCtr="0">
              <a:noAutofit/>
            </a:bodyPr>
            <a:lstStyle/>
            <a:p>
              <a:pPr algn="just">
                <a:lnSpc>
                  <a:spcPct val="115000"/>
                </a:lnSpc>
                <a:buClr>
                  <a:schemeClr val="dk1"/>
                </a:buClr>
                <a:buSzPts val="1100"/>
              </a:pPr>
              <a:r>
                <a:rPr lang="en-US" sz="1200" dirty="0">
                  <a:solidFill>
                    <a:schemeClr val="dk1"/>
                  </a:solidFill>
                  <a:latin typeface="Calibri"/>
                  <a:ea typeface="Calibri"/>
                  <a:cs typeface="Calibri"/>
                  <a:sym typeface="Calibri"/>
                </a:rPr>
                <a:t>Sistema de </a:t>
              </a:r>
              <a:r>
                <a:rPr lang="en-US" sz="1200" dirty="0" err="1">
                  <a:solidFill>
                    <a:schemeClr val="dk1"/>
                  </a:solidFill>
                  <a:latin typeface="Calibri"/>
                  <a:ea typeface="Calibri"/>
                  <a:cs typeface="Calibri"/>
                  <a:sym typeface="Calibri"/>
                </a:rPr>
                <a:t>riego</a:t>
              </a:r>
              <a:r>
                <a:rPr lang="en-US" sz="1200" dirty="0">
                  <a:solidFill>
                    <a:schemeClr val="dk1"/>
                  </a:solidFill>
                  <a:latin typeface="Calibri"/>
                  <a:ea typeface="Calibri"/>
                  <a:cs typeface="Calibri"/>
                  <a:sym typeface="Calibri"/>
                </a:rPr>
                <a:t> solar. Fuente </a:t>
              </a:r>
              <a:r>
                <a:rPr lang="en-US" sz="1200" dirty="0" err="1">
                  <a:solidFill>
                    <a:schemeClr val="dk1"/>
                  </a:solidFill>
                  <a:latin typeface="Calibri"/>
                  <a:ea typeface="Calibri"/>
                  <a:cs typeface="Calibri"/>
                  <a:sym typeface="Calibri"/>
                </a:rPr>
                <a:t>Solaract</a:t>
              </a:r>
              <a:endParaRPr sz="1200" dirty="0">
                <a:solidFill>
                  <a:schemeClr val="dk1"/>
                </a:solidFill>
                <a:latin typeface="Calibri"/>
                <a:ea typeface="Calibri"/>
                <a:cs typeface="Calibri"/>
                <a:sym typeface="Calibri"/>
              </a:endParaRPr>
            </a:p>
            <a:p>
              <a:endParaRPr sz="2400" dirty="0">
                <a:latin typeface="Calibri"/>
                <a:ea typeface="Calibri"/>
                <a:cs typeface="Calibri"/>
                <a:sym typeface="Calibri"/>
              </a:endParaRPr>
            </a:p>
          </p:txBody>
        </p:sp>
      </p:grpSp>
      <p:grpSp>
        <p:nvGrpSpPr>
          <p:cNvPr id="16" name="Grupo 15">
            <a:extLst>
              <a:ext uri="{FF2B5EF4-FFF2-40B4-BE49-F238E27FC236}">
                <a16:creationId xmlns:a16="http://schemas.microsoft.com/office/drawing/2014/main" id="{87DAE22C-ACE3-654B-A353-370261E48201}"/>
              </a:ext>
            </a:extLst>
          </p:cNvPr>
          <p:cNvGrpSpPr/>
          <p:nvPr/>
        </p:nvGrpSpPr>
        <p:grpSpPr>
          <a:xfrm>
            <a:off x="3816288" y="3065915"/>
            <a:ext cx="2383411" cy="1599728"/>
            <a:chOff x="5543377" y="1331824"/>
            <a:chExt cx="4984152" cy="2714612"/>
          </a:xfrm>
        </p:grpSpPr>
        <p:pic>
          <p:nvPicPr>
            <p:cNvPr id="17" name="Google Shape;203;g87b1fc2e33_0_28">
              <a:extLst>
                <a:ext uri="{FF2B5EF4-FFF2-40B4-BE49-F238E27FC236}">
                  <a16:creationId xmlns:a16="http://schemas.microsoft.com/office/drawing/2014/main" id="{A6B836BB-431D-8A40-BDDC-67D37A2E91D4}"/>
                </a:ext>
              </a:extLst>
            </p:cNvPr>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6056954" y="1331824"/>
              <a:ext cx="3740146" cy="2256525"/>
            </a:xfrm>
            <a:prstGeom prst="rect">
              <a:avLst/>
            </a:prstGeom>
            <a:noFill/>
            <a:ln>
              <a:noFill/>
            </a:ln>
          </p:spPr>
        </p:pic>
        <p:sp>
          <p:nvSpPr>
            <p:cNvPr id="18" name="Google Shape;204;g87b1fc2e33_0_28">
              <a:extLst>
                <a:ext uri="{FF2B5EF4-FFF2-40B4-BE49-F238E27FC236}">
                  <a16:creationId xmlns:a16="http://schemas.microsoft.com/office/drawing/2014/main" id="{E6AEA325-FACD-5D4B-A9C0-61581FEFCA24}"/>
                </a:ext>
              </a:extLst>
            </p:cNvPr>
            <p:cNvSpPr txBox="1"/>
            <p:nvPr/>
          </p:nvSpPr>
          <p:spPr>
            <a:xfrm>
              <a:off x="5543377" y="3610536"/>
              <a:ext cx="4984152" cy="435900"/>
            </a:xfrm>
            <a:prstGeom prst="rect">
              <a:avLst/>
            </a:prstGeom>
            <a:noFill/>
            <a:ln>
              <a:noFill/>
            </a:ln>
          </p:spPr>
          <p:txBody>
            <a:bodyPr spcFirstLastPara="1" wrap="square" lIns="91425" tIns="91425" rIns="91425" bIns="91425" anchor="t" anchorCtr="0">
              <a:noAutofit/>
            </a:bodyPr>
            <a:lstStyle/>
            <a:p>
              <a:pPr>
                <a:lnSpc>
                  <a:spcPct val="115000"/>
                </a:lnSpc>
                <a:buClr>
                  <a:schemeClr val="dk1"/>
                </a:buClr>
                <a:buSzPts val="1100"/>
              </a:pPr>
              <a:r>
                <a:rPr lang="en-US" sz="1100" dirty="0" err="1">
                  <a:solidFill>
                    <a:schemeClr val="dk1"/>
                  </a:solidFill>
                </a:rPr>
                <a:t>Calentadores</a:t>
              </a:r>
              <a:r>
                <a:rPr lang="en-US" sz="1100" dirty="0">
                  <a:solidFill>
                    <a:schemeClr val="dk1"/>
                  </a:solidFill>
                </a:rPr>
                <a:t> </a:t>
              </a:r>
              <a:r>
                <a:rPr lang="en-US" sz="1100" dirty="0" err="1">
                  <a:solidFill>
                    <a:schemeClr val="dk1"/>
                  </a:solidFill>
                </a:rPr>
                <a:t>solares</a:t>
              </a:r>
              <a:r>
                <a:rPr lang="en-US" sz="1100" dirty="0">
                  <a:solidFill>
                    <a:schemeClr val="dk1"/>
                  </a:solidFill>
                </a:rPr>
                <a:t>. Fuente CONUEE</a:t>
              </a:r>
              <a:endParaRPr sz="1100" dirty="0">
                <a:solidFill>
                  <a:schemeClr val="dk1"/>
                </a:solidFill>
              </a:endParaRPr>
            </a:p>
            <a:p>
              <a:endParaRPr sz="2000" dirty="0">
                <a:latin typeface="Calibri"/>
                <a:ea typeface="Calibri"/>
                <a:cs typeface="Calibri"/>
                <a:sym typeface="Calibri"/>
              </a:endParaRPr>
            </a:p>
          </p:txBody>
        </p:sp>
      </p:grpSp>
      <p:grpSp>
        <p:nvGrpSpPr>
          <p:cNvPr id="19" name="Grupo 18">
            <a:extLst>
              <a:ext uri="{FF2B5EF4-FFF2-40B4-BE49-F238E27FC236}">
                <a16:creationId xmlns:a16="http://schemas.microsoft.com/office/drawing/2014/main" id="{D21F6114-E00A-7245-A9F9-AC628681D887}"/>
              </a:ext>
            </a:extLst>
          </p:cNvPr>
          <p:cNvGrpSpPr/>
          <p:nvPr/>
        </p:nvGrpSpPr>
        <p:grpSpPr>
          <a:xfrm>
            <a:off x="6199698" y="4761963"/>
            <a:ext cx="1985892" cy="1544584"/>
            <a:chOff x="6248400" y="1482275"/>
            <a:chExt cx="3040760" cy="2557640"/>
          </a:xfrm>
        </p:grpSpPr>
        <p:pic>
          <p:nvPicPr>
            <p:cNvPr id="20" name="Google Shape;215;g87b1fc2e33_0_51">
              <a:extLst>
                <a:ext uri="{FF2B5EF4-FFF2-40B4-BE49-F238E27FC236}">
                  <a16:creationId xmlns:a16="http://schemas.microsoft.com/office/drawing/2014/main" id="{1E6293E2-3155-6D43-9D8C-30D7BD3B17BC}"/>
                </a:ext>
              </a:extLst>
            </p:cNvPr>
            <p:cNvPicPr preferRelativeResize="0"/>
            <p:nvPr/>
          </p:nvPicPr>
          <p:blipFill>
            <a:blip r:embed="rId8" cstate="email">
              <a:alphaModFix/>
              <a:extLst>
                <a:ext uri="{28A0092B-C50C-407E-A947-70E740481C1C}">
                  <a14:useLocalDpi xmlns:a14="http://schemas.microsoft.com/office/drawing/2010/main"/>
                </a:ext>
              </a:extLst>
            </a:blip>
            <a:stretch>
              <a:fillRect/>
            </a:stretch>
          </p:blipFill>
          <p:spPr>
            <a:xfrm>
              <a:off x="6248400" y="1482275"/>
              <a:ext cx="3040760" cy="2219325"/>
            </a:xfrm>
            <a:prstGeom prst="rect">
              <a:avLst/>
            </a:prstGeom>
            <a:noFill/>
            <a:ln>
              <a:noFill/>
            </a:ln>
          </p:spPr>
        </p:pic>
        <p:sp>
          <p:nvSpPr>
            <p:cNvPr id="21" name="Google Shape;216;g87b1fc2e33_0_51">
              <a:extLst>
                <a:ext uri="{FF2B5EF4-FFF2-40B4-BE49-F238E27FC236}">
                  <a16:creationId xmlns:a16="http://schemas.microsoft.com/office/drawing/2014/main" id="{08211DB6-9262-D844-975C-03C0BEFB91B2}"/>
                </a:ext>
              </a:extLst>
            </p:cNvPr>
            <p:cNvSpPr txBox="1"/>
            <p:nvPr/>
          </p:nvSpPr>
          <p:spPr>
            <a:xfrm>
              <a:off x="6729071" y="3719815"/>
              <a:ext cx="2271710" cy="320100"/>
            </a:xfrm>
            <a:prstGeom prst="rect">
              <a:avLst/>
            </a:prstGeom>
            <a:noFill/>
            <a:ln>
              <a:noFill/>
            </a:ln>
          </p:spPr>
          <p:txBody>
            <a:bodyPr spcFirstLastPara="1" wrap="square" lIns="91425" tIns="91425" rIns="91425" bIns="91425" anchor="t" anchorCtr="0">
              <a:noAutofit/>
            </a:bodyPr>
            <a:lstStyle/>
            <a:p>
              <a:pPr algn="just">
                <a:lnSpc>
                  <a:spcPct val="115000"/>
                </a:lnSpc>
              </a:pPr>
              <a:r>
                <a:rPr lang="en-US" sz="1100" dirty="0" err="1">
                  <a:solidFill>
                    <a:schemeClr val="dk1"/>
                  </a:solidFill>
                  <a:latin typeface="Calibri"/>
                  <a:ea typeface="Calibri"/>
                  <a:cs typeface="Calibri"/>
                  <a:sym typeface="Calibri"/>
                </a:rPr>
                <a:t>Secador</a:t>
              </a:r>
              <a:r>
                <a:rPr lang="en-US" sz="1100" dirty="0">
                  <a:solidFill>
                    <a:schemeClr val="dk1"/>
                  </a:solidFill>
                  <a:latin typeface="Calibri"/>
                  <a:ea typeface="Calibri"/>
                  <a:cs typeface="Calibri"/>
                  <a:sym typeface="Calibri"/>
                </a:rPr>
                <a:t> Solar . </a:t>
              </a:r>
              <a:r>
                <a:rPr lang="en-US" sz="1100" dirty="0" err="1">
                  <a:solidFill>
                    <a:schemeClr val="dk1"/>
                  </a:solidFill>
                  <a:latin typeface="Calibri"/>
                  <a:ea typeface="Calibri"/>
                  <a:cs typeface="Calibri"/>
                  <a:sym typeface="Calibri"/>
                </a:rPr>
                <a:t>Foto</a:t>
              </a:r>
              <a:r>
                <a:rPr lang="en-US" sz="1100" dirty="0">
                  <a:solidFill>
                    <a:schemeClr val="dk1"/>
                  </a:solidFill>
                  <a:latin typeface="Calibri"/>
                  <a:ea typeface="Calibri"/>
                  <a:cs typeface="Calibri"/>
                  <a:sym typeface="Calibri"/>
                </a:rPr>
                <a:t>: Joel Moreira.</a:t>
              </a:r>
              <a:endParaRPr sz="1100" dirty="0">
                <a:solidFill>
                  <a:schemeClr val="dk1"/>
                </a:solidFill>
                <a:latin typeface="Calibri"/>
                <a:ea typeface="Calibri"/>
                <a:cs typeface="Calibri"/>
                <a:sym typeface="Calibri"/>
              </a:endParaRPr>
            </a:p>
          </p:txBody>
        </p:sp>
      </p:grpSp>
      <p:grpSp>
        <p:nvGrpSpPr>
          <p:cNvPr id="22" name="Grupo 21">
            <a:extLst>
              <a:ext uri="{FF2B5EF4-FFF2-40B4-BE49-F238E27FC236}">
                <a16:creationId xmlns:a16="http://schemas.microsoft.com/office/drawing/2014/main" id="{AEC19A16-97FD-BA45-A2FF-118AE027BAD8}"/>
              </a:ext>
            </a:extLst>
          </p:cNvPr>
          <p:cNvGrpSpPr/>
          <p:nvPr/>
        </p:nvGrpSpPr>
        <p:grpSpPr>
          <a:xfrm>
            <a:off x="3903366" y="4947434"/>
            <a:ext cx="1973765" cy="1885928"/>
            <a:chOff x="4222400" y="4172050"/>
            <a:chExt cx="2840100" cy="2622950"/>
          </a:xfrm>
        </p:grpSpPr>
        <p:pic>
          <p:nvPicPr>
            <p:cNvPr id="23" name="Google Shape;217;g87b1fc2e33_0_51">
              <a:extLst>
                <a:ext uri="{FF2B5EF4-FFF2-40B4-BE49-F238E27FC236}">
                  <a16:creationId xmlns:a16="http://schemas.microsoft.com/office/drawing/2014/main" id="{30A88734-1BD0-BE48-8D81-67D75BCF6B63}"/>
                </a:ext>
              </a:extLst>
            </p:cNvPr>
            <p:cNvPicPr preferRelativeResize="0"/>
            <p:nvPr/>
          </p:nvPicPr>
          <p:blipFill>
            <a:blip r:embed="rId9" cstate="email">
              <a:alphaModFix/>
              <a:extLst>
                <a:ext uri="{28A0092B-C50C-407E-A947-70E740481C1C}">
                  <a14:useLocalDpi xmlns:a14="http://schemas.microsoft.com/office/drawing/2010/main"/>
                </a:ext>
              </a:extLst>
            </a:blip>
            <a:stretch>
              <a:fillRect/>
            </a:stretch>
          </p:blipFill>
          <p:spPr>
            <a:xfrm>
              <a:off x="4301850" y="4172050"/>
              <a:ext cx="2633300" cy="1974975"/>
            </a:xfrm>
            <a:prstGeom prst="rect">
              <a:avLst/>
            </a:prstGeom>
            <a:noFill/>
            <a:ln>
              <a:noFill/>
            </a:ln>
          </p:spPr>
        </p:pic>
        <p:sp>
          <p:nvSpPr>
            <p:cNvPr id="24" name="Google Shape;219;g87b1fc2e33_0_51">
              <a:extLst>
                <a:ext uri="{FF2B5EF4-FFF2-40B4-BE49-F238E27FC236}">
                  <a16:creationId xmlns:a16="http://schemas.microsoft.com/office/drawing/2014/main" id="{A44B1769-70F7-5E4A-B73B-C9E89C735416}"/>
                </a:ext>
              </a:extLst>
            </p:cNvPr>
            <p:cNvSpPr txBox="1"/>
            <p:nvPr/>
          </p:nvSpPr>
          <p:spPr>
            <a:xfrm>
              <a:off x="4222400" y="6190500"/>
              <a:ext cx="2840100" cy="604500"/>
            </a:xfrm>
            <a:prstGeom prst="rect">
              <a:avLst/>
            </a:prstGeom>
            <a:noFill/>
            <a:ln>
              <a:noFill/>
            </a:ln>
          </p:spPr>
          <p:txBody>
            <a:bodyPr spcFirstLastPara="1" wrap="square" lIns="91425" tIns="91425" rIns="91425" bIns="91425" anchor="t" anchorCtr="0">
              <a:noAutofit/>
            </a:bodyPr>
            <a:lstStyle/>
            <a:p>
              <a:pPr algn="ctr">
                <a:lnSpc>
                  <a:spcPct val="115000"/>
                </a:lnSpc>
              </a:pPr>
              <a:r>
                <a:rPr lang="en-US" sz="1000" dirty="0" err="1">
                  <a:solidFill>
                    <a:schemeClr val="dk1"/>
                  </a:solidFill>
                </a:rPr>
                <a:t>Biodigestores</a:t>
              </a:r>
              <a:r>
                <a:rPr lang="en-US" sz="1000" dirty="0">
                  <a:solidFill>
                    <a:schemeClr val="dk1"/>
                  </a:solidFill>
                </a:rPr>
                <a:t> </a:t>
              </a:r>
              <a:r>
                <a:rPr lang="en-US" sz="1000" dirty="0" err="1">
                  <a:solidFill>
                    <a:schemeClr val="dk1"/>
                  </a:solidFill>
                </a:rPr>
                <a:t>en</a:t>
              </a:r>
              <a:r>
                <a:rPr lang="en-US" sz="1000" dirty="0">
                  <a:solidFill>
                    <a:schemeClr val="dk1"/>
                  </a:solidFill>
                </a:rPr>
                <a:t> </a:t>
              </a:r>
              <a:r>
                <a:rPr lang="en-US" sz="1000" dirty="0" err="1">
                  <a:solidFill>
                    <a:schemeClr val="dk1"/>
                  </a:solidFill>
                </a:rPr>
                <a:t>Tlalpan</a:t>
              </a:r>
              <a:r>
                <a:rPr lang="en-US" sz="1000" dirty="0">
                  <a:solidFill>
                    <a:schemeClr val="dk1"/>
                  </a:solidFill>
                </a:rPr>
                <a:t>, </a:t>
              </a:r>
              <a:r>
                <a:rPr lang="en-US" sz="1000" dirty="0" err="1">
                  <a:solidFill>
                    <a:schemeClr val="dk1"/>
                  </a:solidFill>
                </a:rPr>
                <a:t>Tláhuac</a:t>
              </a:r>
              <a:r>
                <a:rPr lang="en-US" sz="1000" dirty="0">
                  <a:solidFill>
                    <a:schemeClr val="dk1"/>
                  </a:solidFill>
                </a:rPr>
                <a:t>, Milpa Alta y </a:t>
              </a:r>
              <a:r>
                <a:rPr lang="en-US" sz="1000" dirty="0" err="1">
                  <a:solidFill>
                    <a:schemeClr val="dk1"/>
                  </a:solidFill>
                </a:rPr>
                <a:t>Xochimilco</a:t>
              </a:r>
              <a:r>
                <a:rPr lang="en-US" sz="1000" dirty="0">
                  <a:solidFill>
                    <a:schemeClr val="dk1"/>
                  </a:solidFill>
                </a:rPr>
                <a:t>. </a:t>
              </a:r>
              <a:endParaRPr sz="1000" dirty="0">
                <a:solidFill>
                  <a:schemeClr val="dk1"/>
                </a:solidFill>
              </a:endParaRPr>
            </a:p>
          </p:txBody>
        </p:sp>
      </p:grpSp>
      <p:pic>
        <p:nvPicPr>
          <p:cNvPr id="25" name="Google Shape;227;g87b1fc2e33_0_72">
            <a:extLst>
              <a:ext uri="{FF2B5EF4-FFF2-40B4-BE49-F238E27FC236}">
                <a16:creationId xmlns:a16="http://schemas.microsoft.com/office/drawing/2014/main" id="{B84A1C84-9203-D949-B87F-BB992A76937D}"/>
              </a:ext>
            </a:extLst>
          </p:cNvPr>
          <p:cNvPicPr preferRelativeResize="0"/>
          <p:nvPr/>
        </p:nvPicPr>
        <p:blipFill>
          <a:blip r:embed="rId10" cstate="email">
            <a:alphaModFix/>
            <a:extLst>
              <a:ext uri="{28A0092B-C50C-407E-A947-70E740481C1C}">
                <a14:useLocalDpi xmlns:a14="http://schemas.microsoft.com/office/drawing/2010/main"/>
              </a:ext>
            </a:extLst>
          </a:blip>
          <a:stretch>
            <a:fillRect/>
          </a:stretch>
        </p:blipFill>
        <p:spPr>
          <a:xfrm>
            <a:off x="1677570" y="5028127"/>
            <a:ext cx="1716607" cy="1085108"/>
          </a:xfrm>
          <a:prstGeom prst="rect">
            <a:avLst/>
          </a:prstGeom>
          <a:noFill/>
          <a:ln>
            <a:noFill/>
          </a:ln>
        </p:spPr>
      </p:pic>
      <p:sp>
        <p:nvSpPr>
          <p:cNvPr id="3" name="CuadroTexto 2">
            <a:extLst>
              <a:ext uri="{FF2B5EF4-FFF2-40B4-BE49-F238E27FC236}">
                <a16:creationId xmlns:a16="http://schemas.microsoft.com/office/drawing/2014/main" id="{3CB6E162-0071-4046-8DC1-F81583080736}"/>
              </a:ext>
            </a:extLst>
          </p:cNvPr>
          <p:cNvSpPr txBox="1"/>
          <p:nvPr/>
        </p:nvSpPr>
        <p:spPr>
          <a:xfrm>
            <a:off x="2588685" y="2461257"/>
            <a:ext cx="1340432" cy="253916"/>
          </a:xfrm>
          <a:prstGeom prst="rect">
            <a:avLst/>
          </a:prstGeom>
          <a:noFill/>
        </p:spPr>
        <p:txBody>
          <a:bodyPr wrap="none" rtlCol="0">
            <a:spAutoFit/>
          </a:bodyPr>
          <a:lstStyle/>
          <a:p>
            <a:r>
              <a:rPr lang="es-MX" sz="1050" dirty="0"/>
              <a:t>Canoa Solar, Ecuador</a:t>
            </a:r>
          </a:p>
        </p:txBody>
      </p:sp>
      <p:grpSp>
        <p:nvGrpSpPr>
          <p:cNvPr id="5" name="Grupo 4">
            <a:extLst>
              <a:ext uri="{FF2B5EF4-FFF2-40B4-BE49-F238E27FC236}">
                <a16:creationId xmlns:a16="http://schemas.microsoft.com/office/drawing/2014/main" id="{36CADA98-3394-B94A-B660-29308326A149}"/>
              </a:ext>
            </a:extLst>
          </p:cNvPr>
          <p:cNvGrpSpPr/>
          <p:nvPr/>
        </p:nvGrpSpPr>
        <p:grpSpPr>
          <a:xfrm>
            <a:off x="8355953" y="2868473"/>
            <a:ext cx="2144008" cy="3542326"/>
            <a:chOff x="6831953" y="2868473"/>
            <a:chExt cx="2144008" cy="3542326"/>
          </a:xfrm>
        </p:grpSpPr>
        <p:pic>
          <p:nvPicPr>
            <p:cNvPr id="10" name="Picture 4" descr="A group of people sitting in front of a building&#10;&#10;Description automatically generated">
              <a:extLst>
                <a:ext uri="{FF2B5EF4-FFF2-40B4-BE49-F238E27FC236}">
                  <a16:creationId xmlns:a16="http://schemas.microsoft.com/office/drawing/2014/main" id="{A084F8B2-38D2-784F-8CBC-6D45A880CE23}"/>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831953" y="2868473"/>
              <a:ext cx="2144008" cy="1599728"/>
            </a:xfrm>
            <a:prstGeom prst="rect">
              <a:avLst/>
            </a:prstGeom>
          </p:spPr>
        </p:pic>
        <p:pic>
          <p:nvPicPr>
            <p:cNvPr id="26" name="Google Shape;213;g87b1fc2e33_0_51">
              <a:extLst>
                <a:ext uri="{FF2B5EF4-FFF2-40B4-BE49-F238E27FC236}">
                  <a16:creationId xmlns:a16="http://schemas.microsoft.com/office/drawing/2014/main" id="{FB0B2EB4-4089-3E48-82C6-A34609F80F2E}"/>
                </a:ext>
              </a:extLst>
            </p:cNvPr>
            <p:cNvPicPr preferRelativeResize="0"/>
            <p:nvPr/>
          </p:nvPicPr>
          <p:blipFill>
            <a:blip r:embed="rId12" cstate="email">
              <a:alphaModFix/>
              <a:extLst>
                <a:ext uri="{28A0092B-C50C-407E-A947-70E740481C1C}">
                  <a14:useLocalDpi xmlns:a14="http://schemas.microsoft.com/office/drawing/2010/main"/>
                </a:ext>
              </a:extLst>
            </a:blip>
            <a:stretch>
              <a:fillRect/>
            </a:stretch>
          </p:blipFill>
          <p:spPr>
            <a:xfrm>
              <a:off x="6960538" y="5071929"/>
              <a:ext cx="1886837" cy="1338870"/>
            </a:xfrm>
            <a:prstGeom prst="rect">
              <a:avLst/>
            </a:prstGeom>
            <a:noFill/>
            <a:ln>
              <a:noFill/>
            </a:ln>
          </p:spPr>
        </p:pic>
        <p:sp>
          <p:nvSpPr>
            <p:cNvPr id="4" name="CuadroTexto 3">
              <a:extLst>
                <a:ext uri="{FF2B5EF4-FFF2-40B4-BE49-F238E27FC236}">
                  <a16:creationId xmlns:a16="http://schemas.microsoft.com/office/drawing/2014/main" id="{1413F079-6EBA-5A48-90C2-7C5F63DEADEE}"/>
                </a:ext>
              </a:extLst>
            </p:cNvPr>
            <p:cNvSpPr txBox="1"/>
            <p:nvPr/>
          </p:nvSpPr>
          <p:spPr>
            <a:xfrm>
              <a:off x="7088111" y="4623463"/>
              <a:ext cx="1759264" cy="276999"/>
            </a:xfrm>
            <a:prstGeom prst="rect">
              <a:avLst/>
            </a:prstGeom>
            <a:noFill/>
          </p:spPr>
          <p:txBody>
            <a:bodyPr wrap="none" rtlCol="0">
              <a:spAutoFit/>
            </a:bodyPr>
            <a:lstStyle/>
            <a:p>
              <a:r>
                <a:rPr lang="es-MX" sz="1200" dirty="0"/>
                <a:t>Estufas eficientes de leña</a:t>
              </a:r>
            </a:p>
          </p:txBody>
        </p:sp>
      </p:grpSp>
    </p:spTree>
    <p:extLst>
      <p:ext uri="{BB962C8B-B14F-4D97-AF65-F5344CB8AC3E}">
        <p14:creationId xmlns:p14="http://schemas.microsoft.com/office/powerpoint/2010/main" val="19330264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TextBox 10"/>
          <p:cNvSpPr txBox="1">
            <a:spLocks noChangeArrowheads="1"/>
          </p:cNvSpPr>
          <p:nvPr/>
        </p:nvSpPr>
        <p:spPr bwMode="auto">
          <a:xfrm>
            <a:off x="5294262" y="4061309"/>
            <a:ext cx="4324557" cy="7487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133" b="1" dirty="0">
                <a:latin typeface="+mj-lt"/>
                <a:ea typeface="+mn-ea"/>
                <a:cs typeface="Calibri" panose="020F0502020204030204" pitchFamily="34" charset="0"/>
              </a:rPr>
              <a:t>Training and Follow Up/Monitoring</a:t>
            </a:r>
          </a:p>
        </p:txBody>
      </p:sp>
      <p:pic>
        <p:nvPicPr>
          <p:cNvPr id="7" name="Picture 4" descr="P101004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91339" y="3815594"/>
            <a:ext cx="1769430" cy="1325664"/>
          </a:xfrm>
          <a:prstGeom prst="rect">
            <a:avLst/>
          </a:prstGeom>
          <a:noFill/>
          <a:ln w="9525">
            <a:noFill/>
            <a:miter lim="800000"/>
            <a:headEnd/>
            <a:tailEnd/>
          </a:ln>
        </p:spPr>
      </p:pic>
      <p:graphicFrame>
        <p:nvGraphicFramePr>
          <p:cNvPr id="8" name="Object 9"/>
          <p:cNvGraphicFramePr>
            <a:graphicFrameLocks noChangeAspect="1"/>
          </p:cNvGraphicFramePr>
          <p:nvPr/>
        </p:nvGraphicFramePr>
        <p:xfrm>
          <a:off x="2086092" y="1039383"/>
          <a:ext cx="1770559" cy="1180026"/>
        </p:xfrm>
        <a:graphic>
          <a:graphicData uri="http://schemas.openxmlformats.org/presentationml/2006/ole">
            <mc:AlternateContent xmlns:mc="http://schemas.openxmlformats.org/markup-compatibility/2006">
              <mc:Choice xmlns:v="urn:schemas-microsoft-com:vml" Requires="v">
                <p:oleObj name="Imagen" r:id="rId3" imgW="21942857" imgH="14628571" progId="">
                  <p:embed/>
                </p:oleObj>
              </mc:Choice>
              <mc:Fallback>
                <p:oleObj name="Imagen" r:id="rId3" imgW="21942857" imgH="14628571" progId="">
                  <p:embed/>
                  <p:pic>
                    <p:nvPicPr>
                      <p:cNvPr id="8" name="Object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6092" y="1039383"/>
                        <a:ext cx="1770559" cy="118002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9" name="Picture 13" descr="Usuarias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56230" y="3815594"/>
            <a:ext cx="1881450" cy="1253532"/>
          </a:xfrm>
          <a:prstGeom prst="rect">
            <a:avLst/>
          </a:prstGeom>
          <a:noFill/>
          <a:ln w="9525">
            <a:noFill/>
            <a:miter lim="800000"/>
            <a:headEnd/>
            <a:tailEnd/>
          </a:ln>
        </p:spPr>
      </p:pic>
      <p:sp>
        <p:nvSpPr>
          <p:cNvPr id="4" name="CuadroTexto 3"/>
          <p:cNvSpPr txBox="1"/>
          <p:nvPr/>
        </p:nvSpPr>
        <p:spPr>
          <a:xfrm>
            <a:off x="4143357" y="1004673"/>
            <a:ext cx="3355091" cy="748795"/>
          </a:xfrm>
          <a:prstGeom prst="rect">
            <a:avLst/>
          </a:prstGeom>
          <a:noFill/>
        </p:spPr>
        <p:txBody>
          <a:bodyPr wrap="square" rtlCol="0">
            <a:spAutoFit/>
          </a:bodyPr>
          <a:lstStyle/>
          <a:p>
            <a:pPr algn="ctr"/>
            <a:r>
              <a:rPr lang="es-ES" sz="2133" b="1" dirty="0" err="1">
                <a:latin typeface="+mj-lt"/>
                <a:cs typeface="Calibri" panose="020F0502020204030204" pitchFamily="34" charset="0"/>
              </a:rPr>
              <a:t>Understanding</a:t>
            </a:r>
            <a:r>
              <a:rPr lang="es-ES" sz="2133" b="1" dirty="0">
                <a:latin typeface="+mj-lt"/>
                <a:cs typeface="Calibri" panose="020F0502020204030204" pitchFamily="34" charset="0"/>
              </a:rPr>
              <a:t> </a:t>
            </a:r>
            <a:r>
              <a:rPr lang="es-ES" sz="2133" b="1" dirty="0" err="1">
                <a:latin typeface="+mj-lt"/>
                <a:cs typeface="Calibri" panose="020F0502020204030204" pitchFamily="34" charset="0"/>
              </a:rPr>
              <a:t>Users</a:t>
            </a:r>
            <a:r>
              <a:rPr lang="es-ES" sz="2133" b="1" dirty="0">
                <a:latin typeface="+mj-lt"/>
                <a:cs typeface="Calibri" panose="020F0502020204030204" pitchFamily="34" charset="0"/>
              </a:rPr>
              <a:t> </a:t>
            </a:r>
          </a:p>
          <a:p>
            <a:pPr algn="ctr"/>
            <a:r>
              <a:rPr lang="es-ES" sz="2133" b="1" dirty="0" err="1">
                <a:latin typeface="+mj-lt"/>
                <a:cs typeface="Calibri" panose="020F0502020204030204" pitchFamily="34" charset="0"/>
              </a:rPr>
              <a:t>Needs</a:t>
            </a:r>
            <a:endParaRPr lang="es-ES_tradnl" sz="2133" b="1" dirty="0">
              <a:latin typeface="+mj-lt"/>
              <a:cs typeface="Calibri" panose="020F0502020204030204" pitchFamily="34" charset="0"/>
            </a:endParaRPr>
          </a:p>
        </p:txBody>
      </p:sp>
      <p:sp>
        <p:nvSpPr>
          <p:cNvPr id="5" name="CuadroTexto 4"/>
          <p:cNvSpPr txBox="1"/>
          <p:nvPr/>
        </p:nvSpPr>
        <p:spPr>
          <a:xfrm>
            <a:off x="4481626" y="2697106"/>
            <a:ext cx="3534397" cy="420564"/>
          </a:xfrm>
          <a:prstGeom prst="rect">
            <a:avLst/>
          </a:prstGeom>
          <a:noFill/>
        </p:spPr>
        <p:txBody>
          <a:bodyPr wrap="square" rtlCol="0">
            <a:spAutoFit/>
          </a:bodyPr>
          <a:lstStyle/>
          <a:p>
            <a:pPr algn="ctr"/>
            <a:r>
              <a:rPr lang="es-ES_tradnl" sz="2133" b="1" dirty="0">
                <a:latin typeface="+mj-lt"/>
                <a:cs typeface="Calibri" panose="020F0502020204030204" pitchFamily="34" charset="0"/>
              </a:rPr>
              <a:t>Co-</a:t>
            </a:r>
            <a:r>
              <a:rPr lang="es-ES_tradnl" sz="2133" b="1" dirty="0" err="1">
                <a:latin typeface="+mj-lt"/>
                <a:cs typeface="Calibri" panose="020F0502020204030204" pitchFamily="34" charset="0"/>
              </a:rPr>
              <a:t>creation</a:t>
            </a:r>
            <a:r>
              <a:rPr lang="es-ES_tradnl" sz="2133" b="1" dirty="0">
                <a:latin typeface="+mj-lt"/>
                <a:cs typeface="Calibri" panose="020F0502020204030204" pitchFamily="34" charset="0"/>
              </a:rPr>
              <a:t> </a:t>
            </a:r>
            <a:r>
              <a:rPr lang="es-ES_tradnl" sz="2133" b="1" dirty="0" err="1">
                <a:latin typeface="+mj-lt"/>
                <a:cs typeface="Calibri" panose="020F0502020204030204" pitchFamily="34" charset="0"/>
              </a:rPr>
              <a:t>of</a:t>
            </a:r>
            <a:r>
              <a:rPr lang="es-ES_tradnl" sz="2133" b="1" dirty="0">
                <a:latin typeface="+mj-lt"/>
                <a:cs typeface="Calibri" panose="020F0502020204030204" pitchFamily="34" charset="0"/>
              </a:rPr>
              <a:t> </a:t>
            </a:r>
            <a:r>
              <a:rPr lang="es-ES_tradnl" sz="2133" b="1" dirty="0" err="1">
                <a:latin typeface="+mj-lt"/>
                <a:cs typeface="Calibri" panose="020F0502020204030204" pitchFamily="34" charset="0"/>
              </a:rPr>
              <a:t>Solutions</a:t>
            </a:r>
            <a:endParaRPr lang="es-ES_tradnl" sz="2133" b="1" dirty="0">
              <a:latin typeface="+mj-lt"/>
              <a:cs typeface="Calibri" panose="020F0502020204030204" pitchFamily="34" charset="0"/>
            </a:endParaRPr>
          </a:p>
        </p:txBody>
      </p:sp>
      <p:sp>
        <p:nvSpPr>
          <p:cNvPr id="12" name="TextBox 10"/>
          <p:cNvSpPr txBox="1">
            <a:spLocks noChangeArrowheads="1"/>
          </p:cNvSpPr>
          <p:nvPr/>
        </p:nvSpPr>
        <p:spPr bwMode="auto">
          <a:xfrm>
            <a:off x="5964633" y="5565548"/>
            <a:ext cx="4754167" cy="10770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defPPr>
              <a:defRPr lang="en-US"/>
            </a:defPPr>
            <a:lvl1pPr algn="ctr"/>
            <a:lvl2pPr marL="742950" indent="-285750" eaLnBrk="0" hangingPunct="0">
              <a:defRPr sz="2400">
                <a:latin typeface="Arial" charset="0"/>
                <a:ea typeface="ＭＳ Ｐゴシック" charset="0"/>
              </a:defRPr>
            </a:lvl2pPr>
            <a:lvl3pPr marL="1143000" indent="-228600" eaLnBrk="0" hangingPunct="0">
              <a:defRPr sz="2400">
                <a:latin typeface="Arial" charset="0"/>
                <a:ea typeface="ＭＳ Ｐゴシック" charset="0"/>
              </a:defRPr>
            </a:lvl3pPr>
            <a:lvl4pPr marL="1600200" indent="-228600" eaLnBrk="0" hangingPunct="0">
              <a:defRPr sz="2400">
                <a:latin typeface="Arial" charset="0"/>
                <a:ea typeface="ＭＳ Ｐゴシック" charset="0"/>
              </a:defRPr>
            </a:lvl4pPr>
            <a:lvl5pPr marL="2057400" indent="-228600" eaLnBrk="0" hangingPunct="0">
              <a:defRPr sz="2400">
                <a:latin typeface="Arial" charset="0"/>
                <a:ea typeface="ＭＳ Ｐゴシック" charset="0"/>
              </a:defRPr>
            </a:lvl5pPr>
            <a:lvl6pPr marL="2514600" indent="-228600" algn="ctr" eaLnBrk="0" fontAlgn="base" hangingPunct="0">
              <a:spcBef>
                <a:spcPct val="0"/>
              </a:spcBef>
              <a:spcAft>
                <a:spcPct val="0"/>
              </a:spcAft>
              <a:defRPr sz="2400">
                <a:latin typeface="Arial" charset="0"/>
                <a:ea typeface="ＭＳ Ｐゴシック" charset="0"/>
              </a:defRPr>
            </a:lvl6pPr>
            <a:lvl7pPr marL="2971800" indent="-228600" algn="ctr" eaLnBrk="0" fontAlgn="base" hangingPunct="0">
              <a:spcBef>
                <a:spcPct val="0"/>
              </a:spcBef>
              <a:spcAft>
                <a:spcPct val="0"/>
              </a:spcAft>
              <a:defRPr sz="2400">
                <a:latin typeface="Arial" charset="0"/>
                <a:ea typeface="ＭＳ Ｐゴシック" charset="0"/>
              </a:defRPr>
            </a:lvl7pPr>
            <a:lvl8pPr marL="3429000" indent="-228600" algn="ctr" eaLnBrk="0" fontAlgn="base" hangingPunct="0">
              <a:spcBef>
                <a:spcPct val="0"/>
              </a:spcBef>
              <a:spcAft>
                <a:spcPct val="0"/>
              </a:spcAft>
              <a:defRPr sz="2400">
                <a:latin typeface="Arial" charset="0"/>
                <a:ea typeface="ＭＳ Ｐゴシック" charset="0"/>
              </a:defRPr>
            </a:lvl8pPr>
            <a:lvl9pPr marL="3886200" indent="-228600" algn="ctr" eaLnBrk="0" fontAlgn="base" hangingPunct="0">
              <a:spcBef>
                <a:spcPct val="0"/>
              </a:spcBef>
              <a:spcAft>
                <a:spcPct val="0"/>
              </a:spcAft>
              <a:defRPr sz="2400">
                <a:latin typeface="Arial" charset="0"/>
                <a:ea typeface="ＭＳ Ｐゴシック" charset="0"/>
              </a:defRPr>
            </a:lvl9pPr>
          </a:lstStyle>
          <a:p>
            <a:r>
              <a:rPr lang="es-ES" sz="2133" b="1" dirty="0" err="1">
                <a:latin typeface="+mj-lt"/>
                <a:cs typeface="Calibri" panose="020F0502020204030204" pitchFamily="34" charset="0"/>
              </a:rPr>
              <a:t>Creation</a:t>
            </a:r>
            <a:r>
              <a:rPr lang="es-ES" sz="2133" b="1" dirty="0">
                <a:latin typeface="+mj-lt"/>
                <a:cs typeface="Calibri" panose="020F0502020204030204" pitchFamily="34" charset="0"/>
              </a:rPr>
              <a:t> </a:t>
            </a:r>
            <a:r>
              <a:rPr lang="es-ES" sz="2133" b="1" dirty="0" err="1">
                <a:latin typeface="+mj-lt"/>
                <a:cs typeface="Calibri" panose="020F0502020204030204" pitchFamily="34" charset="0"/>
              </a:rPr>
              <a:t>of</a:t>
            </a:r>
            <a:r>
              <a:rPr lang="es-ES" sz="2133" b="1" dirty="0">
                <a:latin typeface="+mj-lt"/>
                <a:cs typeface="Calibri" panose="020F0502020204030204" pitchFamily="34" charset="0"/>
              </a:rPr>
              <a:t> Local Cooperatives</a:t>
            </a:r>
          </a:p>
          <a:p>
            <a:r>
              <a:rPr lang="es-ES" sz="2133" b="1" dirty="0" err="1">
                <a:latin typeface="+mj-lt"/>
                <a:cs typeface="Calibri" panose="020F0502020204030204" pitchFamily="34" charset="0"/>
              </a:rPr>
              <a:t>Capacity</a:t>
            </a:r>
            <a:r>
              <a:rPr lang="es-ES" sz="2133" b="1" dirty="0">
                <a:latin typeface="+mj-lt"/>
                <a:cs typeface="Calibri" panose="020F0502020204030204" pitchFamily="34" charset="0"/>
              </a:rPr>
              <a:t> </a:t>
            </a:r>
            <a:r>
              <a:rPr lang="es-ES" sz="2133" b="1" dirty="0" err="1">
                <a:latin typeface="+mj-lt"/>
                <a:cs typeface="Calibri" panose="020F0502020204030204" pitchFamily="34" charset="0"/>
              </a:rPr>
              <a:t>Builing</a:t>
            </a:r>
            <a:endParaRPr lang="es-ES" sz="2133" b="1" dirty="0">
              <a:latin typeface="+mj-lt"/>
              <a:cs typeface="Calibri" panose="020F0502020204030204" pitchFamily="34" charset="0"/>
            </a:endParaRPr>
          </a:p>
          <a:p>
            <a:r>
              <a:rPr lang="es-ES" sz="2133" b="1" dirty="0" err="1">
                <a:latin typeface="+mj-lt"/>
                <a:cs typeface="Calibri" panose="020F0502020204030204" pitchFamily="34" charset="0"/>
              </a:rPr>
              <a:t>Building</a:t>
            </a:r>
            <a:r>
              <a:rPr lang="es-ES" sz="2133" b="1" dirty="0">
                <a:latin typeface="+mj-lt"/>
                <a:cs typeface="Calibri" panose="020F0502020204030204" pitchFamily="34" charset="0"/>
              </a:rPr>
              <a:t> </a:t>
            </a:r>
            <a:r>
              <a:rPr lang="es-ES" sz="2133" b="1" dirty="0" err="1">
                <a:latin typeface="+mj-lt"/>
                <a:cs typeface="Calibri" panose="020F0502020204030204" pitchFamily="34" charset="0"/>
              </a:rPr>
              <a:t>Supply</a:t>
            </a:r>
            <a:r>
              <a:rPr lang="es-ES" sz="2133" b="1" dirty="0">
                <a:latin typeface="+mj-lt"/>
                <a:cs typeface="Calibri" panose="020F0502020204030204" pitchFamily="34" charset="0"/>
              </a:rPr>
              <a:t> </a:t>
            </a:r>
            <a:r>
              <a:rPr lang="es-ES" sz="2133" b="1" dirty="0" err="1">
                <a:latin typeface="+mj-lt"/>
                <a:cs typeface="Calibri" panose="020F0502020204030204" pitchFamily="34" charset="0"/>
              </a:rPr>
              <a:t>Chains</a:t>
            </a:r>
            <a:endParaRPr lang="en-US" sz="2133" b="1" dirty="0">
              <a:latin typeface="+mj-lt"/>
              <a:cs typeface="Calibri" panose="020F0502020204030204" pitchFamily="34" charset="0"/>
            </a:endParaRPr>
          </a:p>
        </p:txBody>
      </p:sp>
      <p:pic>
        <p:nvPicPr>
          <p:cNvPr id="14" name="Picture 2" descr="sensibilizacion Nah (5)"/>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023285" y="5517585"/>
            <a:ext cx="1819710" cy="12142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23 Imagen" descr="6 Const Arantepacua (1).jp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072938" y="5556674"/>
            <a:ext cx="1758213" cy="1173737"/>
          </a:xfrm>
          <a:prstGeom prst="rect">
            <a:avLst/>
          </a:prstGeom>
          <a:ln w="19050">
            <a:solidFill>
              <a:schemeClr val="tx1"/>
            </a:solidFill>
          </a:ln>
        </p:spPr>
      </p:pic>
      <p:sp>
        <p:nvSpPr>
          <p:cNvPr id="2" name="Rectángulo 1"/>
          <p:cNvSpPr/>
          <p:nvPr/>
        </p:nvSpPr>
        <p:spPr>
          <a:xfrm>
            <a:off x="449212" y="13094"/>
            <a:ext cx="9690100" cy="625877"/>
          </a:xfrm>
          <a:prstGeom prst="rect">
            <a:avLst/>
          </a:prstGeom>
        </p:spPr>
        <p:txBody>
          <a:bodyPr wrap="square">
            <a:spAutoFit/>
          </a:bodyPr>
          <a:lstStyle/>
          <a:p>
            <a:pPr algn="ctr"/>
            <a:r>
              <a:rPr lang="es-ES" sz="3467" b="1" dirty="0" err="1">
                <a:solidFill>
                  <a:srgbClr val="192954"/>
                </a:solidFill>
                <a:latin typeface="+mj-lt"/>
              </a:rPr>
              <a:t>Participatory</a:t>
            </a:r>
            <a:r>
              <a:rPr lang="es-ES" sz="3467" b="1" dirty="0">
                <a:solidFill>
                  <a:srgbClr val="192954"/>
                </a:solidFill>
                <a:latin typeface="+mj-lt"/>
              </a:rPr>
              <a:t> </a:t>
            </a:r>
            <a:r>
              <a:rPr lang="es-ES" sz="3467" b="1" dirty="0" err="1">
                <a:solidFill>
                  <a:srgbClr val="192954"/>
                </a:solidFill>
                <a:latin typeface="+mj-lt"/>
              </a:rPr>
              <a:t>Innovation</a:t>
            </a:r>
            <a:r>
              <a:rPr lang="es-ES" sz="3467" b="1" dirty="0">
                <a:solidFill>
                  <a:srgbClr val="192954"/>
                </a:solidFill>
                <a:latin typeface="+mj-lt"/>
              </a:rPr>
              <a:t> </a:t>
            </a:r>
            <a:r>
              <a:rPr lang="es-ES" sz="3467" b="1" dirty="0" err="1">
                <a:solidFill>
                  <a:srgbClr val="192954"/>
                </a:solidFill>
                <a:latin typeface="+mj-lt"/>
              </a:rPr>
              <a:t>Process</a:t>
            </a:r>
            <a:endParaRPr lang="es-ES" sz="3467" b="1" dirty="0">
              <a:solidFill>
                <a:srgbClr val="192954"/>
              </a:solidFill>
              <a:latin typeface="+mj-lt"/>
            </a:endParaRPr>
          </a:p>
        </p:txBody>
      </p:sp>
      <p:pic>
        <p:nvPicPr>
          <p:cNvPr id="1035" name="Picture 11">
            <a:extLst>
              <a:ext uri="{FF2B5EF4-FFF2-40B4-BE49-F238E27FC236}">
                <a16:creationId xmlns:a16="http://schemas.microsoft.com/office/drawing/2014/main" id="{26E4D6BC-12DB-8341-AC2B-E314221FE217}"/>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770833" y="2363488"/>
            <a:ext cx="2097825" cy="118002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Conector: curvado 5">
            <a:extLst>
              <a:ext uri="{FF2B5EF4-FFF2-40B4-BE49-F238E27FC236}">
                <a16:creationId xmlns:a16="http://schemas.microsoft.com/office/drawing/2014/main" id="{B0588BA9-BC61-4C23-A0C1-980C90DAB3B3}"/>
              </a:ext>
            </a:extLst>
          </p:cNvPr>
          <p:cNvCxnSpPr>
            <a:cxnSpLocks/>
          </p:cNvCxnSpPr>
          <p:nvPr/>
        </p:nvCxnSpPr>
        <p:spPr>
          <a:xfrm rot="16200000" flipH="1">
            <a:off x="7422364" y="1742922"/>
            <a:ext cx="741239" cy="672885"/>
          </a:xfrm>
          <a:prstGeom prst="curvedConnector3">
            <a:avLst>
              <a:gd name="adj1" fmla="val 50000"/>
            </a:avLst>
          </a:prstGeom>
          <a:ln w="41275">
            <a:solidFill>
              <a:srgbClr val="99B95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0" name="Conector: curvado 19">
            <a:extLst>
              <a:ext uri="{FF2B5EF4-FFF2-40B4-BE49-F238E27FC236}">
                <a16:creationId xmlns:a16="http://schemas.microsoft.com/office/drawing/2014/main" id="{14D43A31-14D5-4780-B4E1-045E57591285}"/>
              </a:ext>
            </a:extLst>
          </p:cNvPr>
          <p:cNvCxnSpPr>
            <a:cxnSpLocks/>
          </p:cNvCxnSpPr>
          <p:nvPr/>
        </p:nvCxnSpPr>
        <p:spPr>
          <a:xfrm rot="16200000" flipH="1">
            <a:off x="8368700" y="3073096"/>
            <a:ext cx="1053563" cy="711809"/>
          </a:xfrm>
          <a:prstGeom prst="curvedConnector3">
            <a:avLst>
              <a:gd name="adj1" fmla="val 50000"/>
            </a:avLst>
          </a:prstGeom>
          <a:ln w="41275">
            <a:solidFill>
              <a:srgbClr val="99B95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1" name="Conector: curvado 20">
            <a:extLst>
              <a:ext uri="{FF2B5EF4-FFF2-40B4-BE49-F238E27FC236}">
                <a16:creationId xmlns:a16="http://schemas.microsoft.com/office/drawing/2014/main" id="{3186C5B1-221C-4BA7-A3E2-A1D709014C53}"/>
              </a:ext>
            </a:extLst>
          </p:cNvPr>
          <p:cNvCxnSpPr>
            <a:cxnSpLocks/>
          </p:cNvCxnSpPr>
          <p:nvPr/>
        </p:nvCxnSpPr>
        <p:spPr>
          <a:xfrm rot="16200000" flipH="1">
            <a:off x="9740298" y="4787297"/>
            <a:ext cx="1168378" cy="788627"/>
          </a:xfrm>
          <a:prstGeom prst="curvedConnector3">
            <a:avLst>
              <a:gd name="adj1" fmla="val 50000"/>
            </a:avLst>
          </a:prstGeom>
          <a:ln w="41275">
            <a:solidFill>
              <a:srgbClr val="99B951"/>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7250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820ECBC-CE7F-A243-92D5-C17CF7DC4CF5}"/>
              </a:ext>
            </a:extLst>
          </p:cNvPr>
          <p:cNvSpPr>
            <a:spLocks noGrp="1"/>
          </p:cNvSpPr>
          <p:nvPr>
            <p:ph type="title"/>
          </p:nvPr>
        </p:nvSpPr>
        <p:spPr>
          <a:xfrm>
            <a:off x="791789" y="19711"/>
            <a:ext cx="6607232" cy="837080"/>
          </a:xfrm>
        </p:spPr>
        <p:txBody>
          <a:bodyPr>
            <a:normAutofit fontScale="90000"/>
          </a:bodyPr>
          <a:lstStyle/>
          <a:p>
            <a:r>
              <a:rPr lang="es-MX" sz="4950" dirty="0">
                <a:latin typeface="+mn-lt"/>
              </a:rPr>
              <a:t>Concluding Remarks</a:t>
            </a:r>
          </a:p>
        </p:txBody>
      </p:sp>
      <p:sp>
        <p:nvSpPr>
          <p:cNvPr id="3" name="Marcador de contenido 2">
            <a:extLst>
              <a:ext uri="{FF2B5EF4-FFF2-40B4-BE49-F238E27FC236}">
                <a16:creationId xmlns:a16="http://schemas.microsoft.com/office/drawing/2014/main" id="{D7217FDE-CBAD-DF48-8382-9D689F150DD6}"/>
              </a:ext>
            </a:extLst>
          </p:cNvPr>
          <p:cNvSpPr>
            <a:spLocks noGrp="1"/>
          </p:cNvSpPr>
          <p:nvPr>
            <p:ph idx="1"/>
          </p:nvPr>
        </p:nvSpPr>
        <p:spPr>
          <a:xfrm>
            <a:off x="611714" y="1088263"/>
            <a:ext cx="8187902" cy="5504352"/>
          </a:xfrm>
        </p:spPr>
        <p:txBody>
          <a:bodyPr>
            <a:noAutofit/>
          </a:bodyPr>
          <a:lstStyle/>
          <a:p>
            <a:r>
              <a:rPr lang="es-MX" b="1" dirty="0"/>
              <a:t>The present dominant economic model based on increasing consumption, inequity and economic growth (green or not) is totally unsustainable</a:t>
            </a:r>
          </a:p>
          <a:p>
            <a:r>
              <a:rPr lang="es-MX" dirty="0"/>
              <a:t>More than ever </a:t>
            </a:r>
            <a:r>
              <a:rPr lang="es-MX" b="1" dirty="0"/>
              <a:t>we need to construct “other imaginaries” </a:t>
            </a:r>
            <a:r>
              <a:rPr lang="es-MX" dirty="0"/>
              <a:t>of </a:t>
            </a:r>
            <a:r>
              <a:rPr lang="es-MX" b="1" dirty="0"/>
              <a:t>social change </a:t>
            </a:r>
            <a:r>
              <a:rPr lang="es-MX" dirty="0"/>
              <a:t>(see for example, Fernandez-Savater) and of </a:t>
            </a:r>
            <a:r>
              <a:rPr lang="es-MX" b="1" dirty="0"/>
              <a:t>society at large </a:t>
            </a:r>
            <a:r>
              <a:rPr lang="es-MX" dirty="0"/>
              <a:t>(more diverse, localized, polycentric..) based on ethical principles and sufficiency -</a:t>
            </a:r>
            <a:r>
              <a:rPr lang="es-MX" b="1" dirty="0"/>
              <a:t>we are persons NOT consumers</a:t>
            </a:r>
            <a:r>
              <a:rPr lang="es-MX" dirty="0"/>
              <a:t>!-</a:t>
            </a:r>
          </a:p>
          <a:p>
            <a:r>
              <a:rPr lang="es-MX" b="1" dirty="0"/>
              <a:t>The new energy system will first seek to reduce cosumption and inequities making the most efficient use of local resorces/technologies appropriate to the local contexts</a:t>
            </a:r>
          </a:p>
          <a:p>
            <a:r>
              <a:rPr lang="es-MX" b="1" dirty="0"/>
              <a:t>We need many may committed engineers working hand to hand with social scientists, and local communities!</a:t>
            </a:r>
          </a:p>
        </p:txBody>
      </p:sp>
      <p:sp>
        <p:nvSpPr>
          <p:cNvPr id="4" name="Marcador de número de diapositiva 3">
            <a:extLst>
              <a:ext uri="{FF2B5EF4-FFF2-40B4-BE49-F238E27FC236}">
                <a16:creationId xmlns:a16="http://schemas.microsoft.com/office/drawing/2014/main" id="{F8CBA249-1E6C-BE47-B0F0-9E52194D0DB1}"/>
              </a:ext>
            </a:extLst>
          </p:cNvPr>
          <p:cNvSpPr>
            <a:spLocks noGrp="1"/>
          </p:cNvSpPr>
          <p:nvPr>
            <p:ph type="sldNum" sz="quarter" idx="12"/>
          </p:nvPr>
        </p:nvSpPr>
        <p:spPr>
          <a:xfrm>
            <a:off x="8896351" y="1038927"/>
            <a:ext cx="415529" cy="273844"/>
          </a:xfrm>
        </p:spPr>
        <p:txBody>
          <a:bodyPr/>
          <a:lstStyle/>
          <a:p>
            <a:fld id="{F0D22C6F-DC0C-4EB7-AF84-EFFD6A8B8F71}" type="slidenum">
              <a:rPr lang="es-MX" smtClean="0"/>
              <a:t>32</a:t>
            </a:fld>
            <a:endParaRPr lang="es-MX"/>
          </a:p>
        </p:txBody>
      </p:sp>
      <p:pic>
        <p:nvPicPr>
          <p:cNvPr id="5" name="Picture 4">
            <a:extLst>
              <a:ext uri="{FF2B5EF4-FFF2-40B4-BE49-F238E27FC236}">
                <a16:creationId xmlns:a16="http://schemas.microsoft.com/office/drawing/2014/main" id="{665364E2-2D18-DA4A-A1DC-ADF0BEE09097}"/>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9647300" y="258903"/>
            <a:ext cx="1752911" cy="177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 name="Picture 2" descr="Una ilustración de la ciudad sostenible. La ilustración de una ciudad verde  y sostenible con árboles, invernaderos y parques. | CanStock">
            <a:extLst>
              <a:ext uri="{FF2B5EF4-FFF2-40B4-BE49-F238E27FC236}">
                <a16:creationId xmlns:a16="http://schemas.microsoft.com/office/drawing/2014/main" id="{804C24D2-A36E-B046-8EF1-B9071EB75FD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311880" y="2331152"/>
            <a:ext cx="2571750" cy="1771650"/>
          </a:xfrm>
          <a:prstGeom prst="rect">
            <a:avLst/>
          </a:prstGeom>
          <a:noFill/>
          <a:extLst>
            <a:ext uri="{909E8E84-426E-40DD-AFC4-6F175D3DCCD1}">
              <a14:hiddenFill xmlns:a14="http://schemas.microsoft.com/office/drawing/2010/main">
                <a:solidFill>
                  <a:srgbClr val="FFFFFF"/>
                </a:solidFill>
              </a14:hiddenFill>
            </a:ext>
          </a:extLst>
        </p:spPr>
      </p:pic>
      <p:pic>
        <p:nvPicPr>
          <p:cNvPr id="7" name="4 Imagen" descr="P1000325.JPG">
            <a:extLst>
              <a:ext uri="{FF2B5EF4-FFF2-40B4-BE49-F238E27FC236}">
                <a16:creationId xmlns:a16="http://schemas.microsoft.com/office/drawing/2014/main" id="{FF8E83FC-BB94-F946-A234-9F018C176BE2}"/>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9647300" y="4794478"/>
            <a:ext cx="2038938" cy="1528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2863616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18395" y="822420"/>
            <a:ext cx="7556313" cy="1116106"/>
          </a:xfrm>
        </p:spPr>
        <p:txBody>
          <a:bodyPr/>
          <a:lstStyle/>
          <a:p>
            <a:r>
              <a:rPr lang="es-ES" b="1" dirty="0">
                <a:latin typeface="+mn-lt"/>
              </a:rPr>
              <a:t>For </a:t>
            </a:r>
            <a:r>
              <a:rPr lang="es-ES" b="1" dirty="0" err="1">
                <a:latin typeface="+mn-lt"/>
              </a:rPr>
              <a:t>further</a:t>
            </a:r>
            <a:r>
              <a:rPr lang="es-ES" b="1" dirty="0">
                <a:latin typeface="+mn-lt"/>
              </a:rPr>
              <a:t> </a:t>
            </a:r>
            <a:r>
              <a:rPr lang="es-ES" b="1" dirty="0" err="1">
                <a:latin typeface="+mn-lt"/>
              </a:rPr>
              <a:t>information</a:t>
            </a:r>
            <a:r>
              <a:rPr lang="es-ES" b="1" dirty="0">
                <a:latin typeface="+mn-lt"/>
              </a:rPr>
              <a:t>…</a:t>
            </a:r>
          </a:p>
        </p:txBody>
      </p:sp>
      <p:sp>
        <p:nvSpPr>
          <p:cNvPr id="4" name="Marcador de contenido 2"/>
          <p:cNvSpPr>
            <a:spLocks noGrp="1"/>
          </p:cNvSpPr>
          <p:nvPr>
            <p:ph idx="1"/>
          </p:nvPr>
        </p:nvSpPr>
        <p:spPr>
          <a:xfrm>
            <a:off x="46121" y="2268237"/>
            <a:ext cx="6424775" cy="2867430"/>
          </a:xfrm>
        </p:spPr>
        <p:txBody>
          <a:bodyPr>
            <a:normAutofit/>
          </a:bodyPr>
          <a:lstStyle/>
          <a:p>
            <a:pPr marL="0" indent="0" algn="ctr">
              <a:buNone/>
            </a:pPr>
            <a:r>
              <a:rPr lang="es-ES" sz="2400" b="1" dirty="0"/>
              <a:t>   Omar Masera</a:t>
            </a:r>
          </a:p>
          <a:p>
            <a:pPr marL="228600" lvl="1" indent="0" algn="ctr">
              <a:buNone/>
            </a:pPr>
            <a:r>
              <a:rPr lang="es-ES" sz="2000" u="sng" dirty="0">
                <a:solidFill>
                  <a:srgbClr val="3366FF"/>
                </a:solidFill>
                <a:hlinkClick r:id="rId2"/>
              </a:rPr>
              <a:t> omasera@gmail.com</a:t>
            </a:r>
            <a:endParaRPr lang="es-ES" sz="2000" u="sng" dirty="0">
              <a:solidFill>
                <a:srgbClr val="3366FF"/>
              </a:solidFill>
            </a:endParaRPr>
          </a:p>
          <a:p>
            <a:pPr marL="0" indent="0" algn="ctr">
              <a:buNone/>
            </a:pPr>
            <a:r>
              <a:rPr lang="es-ES" sz="2400" b="1" dirty="0"/>
              <a:t>Luca Ferrari</a:t>
            </a:r>
          </a:p>
          <a:p>
            <a:pPr marL="228600" lvl="1" indent="0" algn="ctr">
              <a:buNone/>
            </a:pPr>
            <a:r>
              <a:rPr lang="es-ES" sz="2000" u="sng" dirty="0">
                <a:solidFill>
                  <a:srgbClr val="3366FF"/>
                </a:solidFill>
                <a:hlinkClick r:id="rId2">
                  <a:extLst>
                    <a:ext uri="{A12FA001-AC4F-418D-AE19-62706E023703}">
                      <ahyp:hlinkClr xmlns:ahyp="http://schemas.microsoft.com/office/drawing/2018/hyperlinkcolor" val="tx"/>
                    </a:ext>
                  </a:extLst>
                </a:hlinkClick>
              </a:rPr>
              <a:t> </a:t>
            </a:r>
            <a:r>
              <a:rPr lang="es-ES" sz="2000" u="sng" dirty="0" err="1">
                <a:solidFill>
                  <a:srgbClr val="3366FF"/>
                </a:solidFill>
                <a:hlinkClick r:id="rId2">
                  <a:extLst>
                    <a:ext uri="{A12FA001-AC4F-418D-AE19-62706E023703}">
                      <ahyp:hlinkClr xmlns:ahyp="http://schemas.microsoft.com/office/drawing/2018/hyperlinkcolor" val="tx"/>
                    </a:ext>
                  </a:extLst>
                </a:hlinkClick>
              </a:rPr>
              <a:t>luca@unam.</a:t>
            </a:r>
            <a:r>
              <a:rPr lang="es-ES" sz="2000" u="sng" dirty="0" err="1">
                <a:solidFill>
                  <a:srgbClr val="3366FF"/>
                </a:solidFill>
              </a:rPr>
              <a:t>mx</a:t>
            </a:r>
            <a:endParaRPr lang="es-ES" sz="2000" u="sng" dirty="0">
              <a:solidFill>
                <a:srgbClr val="3366FF"/>
              </a:solidFill>
            </a:endParaRPr>
          </a:p>
        </p:txBody>
      </p:sp>
      <p:pic>
        <p:nvPicPr>
          <p:cNvPr id="3" name="Imagen 2">
            <a:extLst>
              <a:ext uri="{FF2B5EF4-FFF2-40B4-BE49-F238E27FC236}">
                <a16:creationId xmlns:a16="http://schemas.microsoft.com/office/drawing/2014/main" id="{8AA8A4C4-83E6-0747-8DB3-C66BA82B9E04}"/>
              </a:ext>
            </a:extLst>
          </p:cNvPr>
          <p:cNvPicPr>
            <a:picLocks noChangeAspect="1"/>
          </p:cNvPicPr>
          <p:nvPr/>
        </p:nvPicPr>
        <p:blipFill>
          <a:blip r:embed="rId3"/>
          <a:stretch>
            <a:fillRect/>
          </a:stretch>
        </p:blipFill>
        <p:spPr>
          <a:xfrm>
            <a:off x="7871827" y="2262614"/>
            <a:ext cx="3985333" cy="2459698"/>
          </a:xfrm>
          <a:prstGeom prst="rect">
            <a:avLst/>
          </a:prstGeom>
        </p:spPr>
      </p:pic>
      <p:sp>
        <p:nvSpPr>
          <p:cNvPr id="5" name="CuadroTexto 4">
            <a:extLst>
              <a:ext uri="{FF2B5EF4-FFF2-40B4-BE49-F238E27FC236}">
                <a16:creationId xmlns:a16="http://schemas.microsoft.com/office/drawing/2014/main" id="{B73E736B-ECCE-BC42-A50E-CCC35E3BA4DB}"/>
              </a:ext>
            </a:extLst>
          </p:cNvPr>
          <p:cNvSpPr txBox="1"/>
          <p:nvPr/>
        </p:nvSpPr>
        <p:spPr>
          <a:xfrm>
            <a:off x="8368362" y="5046400"/>
            <a:ext cx="2771784" cy="646331"/>
          </a:xfrm>
          <a:prstGeom prst="rect">
            <a:avLst/>
          </a:prstGeom>
          <a:noFill/>
        </p:spPr>
        <p:txBody>
          <a:bodyPr wrap="none" rtlCol="0">
            <a:spAutoFit/>
          </a:bodyPr>
          <a:lstStyle/>
          <a:p>
            <a:r>
              <a:rPr lang="es-MX" dirty="0"/>
              <a:t>Prototipo de Casa Ecológica</a:t>
            </a:r>
          </a:p>
          <a:p>
            <a:r>
              <a:rPr lang="es-MX" dirty="0"/>
              <a:t>desarrollada por el IMTA</a:t>
            </a:r>
          </a:p>
        </p:txBody>
      </p:sp>
    </p:spTree>
    <p:extLst>
      <p:ext uri="{BB962C8B-B14F-4D97-AF65-F5344CB8AC3E}">
        <p14:creationId xmlns:p14="http://schemas.microsoft.com/office/powerpoint/2010/main" val="13236224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55CD2A-236D-0DD3-DFC5-809675F23109}"/>
              </a:ext>
            </a:extLst>
          </p:cNvPr>
          <p:cNvSpPr>
            <a:spLocks noGrp="1"/>
          </p:cNvSpPr>
          <p:nvPr>
            <p:ph type="title"/>
          </p:nvPr>
        </p:nvSpPr>
        <p:spPr/>
        <p:txBody>
          <a:bodyPr/>
          <a:lstStyle/>
          <a:p>
            <a:r>
              <a:rPr lang="es-MX" b="1" dirty="0"/>
              <a:t>Additional Material</a:t>
            </a:r>
          </a:p>
        </p:txBody>
      </p:sp>
      <p:sp>
        <p:nvSpPr>
          <p:cNvPr id="3" name="Marcador de contenido 2">
            <a:extLst>
              <a:ext uri="{FF2B5EF4-FFF2-40B4-BE49-F238E27FC236}">
                <a16:creationId xmlns:a16="http://schemas.microsoft.com/office/drawing/2014/main" id="{04583728-D07D-E307-D308-7AE81036AFC5}"/>
              </a:ext>
            </a:extLst>
          </p:cNvPr>
          <p:cNvSpPr>
            <a:spLocks noGrp="1"/>
          </p:cNvSpPr>
          <p:nvPr>
            <p:ph idx="1"/>
          </p:nvPr>
        </p:nvSpPr>
        <p:spPr/>
        <p:txBody>
          <a:bodyPr/>
          <a:lstStyle/>
          <a:p>
            <a:endParaRPr lang="es-MX"/>
          </a:p>
        </p:txBody>
      </p:sp>
      <p:sp>
        <p:nvSpPr>
          <p:cNvPr id="4" name="Marcador de número de diapositiva 3">
            <a:extLst>
              <a:ext uri="{FF2B5EF4-FFF2-40B4-BE49-F238E27FC236}">
                <a16:creationId xmlns:a16="http://schemas.microsoft.com/office/drawing/2014/main" id="{F9A2F326-D669-ADC8-716D-B7C7742F9E70}"/>
              </a:ext>
            </a:extLst>
          </p:cNvPr>
          <p:cNvSpPr>
            <a:spLocks noGrp="1"/>
          </p:cNvSpPr>
          <p:nvPr>
            <p:ph type="sldNum" sz="quarter" idx="12"/>
          </p:nvPr>
        </p:nvSpPr>
        <p:spPr/>
        <p:txBody>
          <a:bodyPr/>
          <a:lstStyle/>
          <a:p>
            <a:fld id="{F0D22C6F-DC0C-4EB7-AF84-EFFD6A8B8F71}" type="slidenum">
              <a:rPr lang="es-MX" smtClean="0"/>
              <a:t>34</a:t>
            </a:fld>
            <a:endParaRPr lang="es-MX"/>
          </a:p>
        </p:txBody>
      </p:sp>
    </p:spTree>
    <p:extLst>
      <p:ext uri="{BB962C8B-B14F-4D97-AF65-F5344CB8AC3E}">
        <p14:creationId xmlns:p14="http://schemas.microsoft.com/office/powerpoint/2010/main" val="550445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A2693A-F16D-64A8-0516-5CAD28D20550}"/>
              </a:ext>
            </a:extLst>
          </p:cNvPr>
          <p:cNvSpPr>
            <a:spLocks noGrp="1"/>
          </p:cNvSpPr>
          <p:nvPr>
            <p:ph type="title"/>
          </p:nvPr>
        </p:nvSpPr>
        <p:spPr/>
        <p:txBody>
          <a:bodyPr/>
          <a:lstStyle/>
          <a:p>
            <a:r>
              <a:rPr lang="es-MX" dirty="0"/>
              <a:t>Basic Needs Approach to Energy Planning</a:t>
            </a:r>
          </a:p>
        </p:txBody>
      </p:sp>
      <p:sp>
        <p:nvSpPr>
          <p:cNvPr id="4" name="Marcador de número de diapositiva 3">
            <a:extLst>
              <a:ext uri="{FF2B5EF4-FFF2-40B4-BE49-F238E27FC236}">
                <a16:creationId xmlns:a16="http://schemas.microsoft.com/office/drawing/2014/main" id="{7534F319-8D16-12C0-B412-C3B6C6C8C834}"/>
              </a:ext>
            </a:extLst>
          </p:cNvPr>
          <p:cNvSpPr>
            <a:spLocks noGrp="1"/>
          </p:cNvSpPr>
          <p:nvPr>
            <p:ph type="sldNum" sz="quarter" idx="12"/>
          </p:nvPr>
        </p:nvSpPr>
        <p:spPr/>
        <p:txBody>
          <a:bodyPr/>
          <a:lstStyle/>
          <a:p>
            <a:fld id="{863C8150-8499-AC41-959B-C21AE78BDA35}" type="slidenum">
              <a:rPr lang="en-US" smtClean="0"/>
              <a:pPr/>
              <a:t>35</a:t>
            </a:fld>
            <a:endParaRPr lang="en-US"/>
          </a:p>
        </p:txBody>
      </p:sp>
      <p:pic>
        <p:nvPicPr>
          <p:cNvPr id="5" name="Imagen 4">
            <a:extLst>
              <a:ext uri="{FF2B5EF4-FFF2-40B4-BE49-F238E27FC236}">
                <a16:creationId xmlns:a16="http://schemas.microsoft.com/office/drawing/2014/main" id="{BF1F7CE6-3FBD-C48A-ECA6-ADE7812C8C55}"/>
              </a:ext>
            </a:extLst>
          </p:cNvPr>
          <p:cNvPicPr>
            <a:picLocks noChangeAspect="1"/>
          </p:cNvPicPr>
          <p:nvPr/>
        </p:nvPicPr>
        <p:blipFill>
          <a:blip r:embed="rId2"/>
          <a:stretch>
            <a:fillRect/>
          </a:stretch>
        </p:blipFill>
        <p:spPr>
          <a:xfrm>
            <a:off x="1452283" y="1042147"/>
            <a:ext cx="7426545" cy="5571960"/>
          </a:xfrm>
          <a:prstGeom prst="rect">
            <a:avLst/>
          </a:prstGeom>
        </p:spPr>
      </p:pic>
    </p:spTree>
    <p:extLst>
      <p:ext uri="{BB962C8B-B14F-4D97-AF65-F5344CB8AC3E}">
        <p14:creationId xmlns:p14="http://schemas.microsoft.com/office/powerpoint/2010/main" val="39976485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g6f7a605633_0_69"/>
          <p:cNvSpPr txBox="1">
            <a:spLocks noGrp="1"/>
          </p:cNvSpPr>
          <p:nvPr>
            <p:ph type="title" idx="4294967295"/>
          </p:nvPr>
        </p:nvSpPr>
        <p:spPr>
          <a:xfrm>
            <a:off x="0" y="1230313"/>
            <a:ext cx="10012363" cy="584200"/>
          </a:xfrm>
          <a:prstGeom prst="rect">
            <a:avLst/>
          </a:prstGeom>
        </p:spPr>
        <p:txBody>
          <a:bodyPr spcFirstLastPara="1" vert="horz" wrap="square" lIns="68569" tIns="34275" rIns="68569" bIns="34275" rtlCol="0" anchor="b" anchorCtr="0">
            <a:noAutofit/>
          </a:bodyPr>
          <a:lstStyle/>
          <a:p>
            <a:pPr algn="ctr">
              <a:spcBef>
                <a:spcPts val="0"/>
              </a:spcBef>
            </a:pPr>
            <a:r>
              <a:rPr lang="es-MX" sz="1800" b="1" dirty="0">
                <a:solidFill>
                  <a:srgbClr val="C00000"/>
                </a:solidFill>
                <a:latin typeface="Arial" panose="020B0604020202020204" pitchFamily="34" charset="0"/>
                <a:cs typeface="Arial" panose="020B0604020202020204" pitchFamily="34" charset="0"/>
              </a:rPr>
              <a:t>Distributed Generation of Residential Heat and Electricity with Biomass in Denmark</a:t>
            </a:r>
            <a:endParaRPr sz="1800" b="1" dirty="0">
              <a:solidFill>
                <a:srgbClr val="C00000"/>
              </a:solidFill>
              <a:latin typeface="Arial" panose="020B0604020202020204" pitchFamily="34" charset="0"/>
              <a:cs typeface="Arial" panose="020B0604020202020204" pitchFamily="34" charset="0"/>
            </a:endParaRPr>
          </a:p>
        </p:txBody>
      </p:sp>
      <p:sp>
        <p:nvSpPr>
          <p:cNvPr id="547" name="Google Shape;547;g6f7a605633_0_69"/>
          <p:cNvSpPr txBox="1">
            <a:spLocks noGrp="1"/>
          </p:cNvSpPr>
          <p:nvPr>
            <p:ph type="body" idx="4294967295"/>
          </p:nvPr>
        </p:nvSpPr>
        <p:spPr>
          <a:xfrm>
            <a:off x="0" y="1774825"/>
            <a:ext cx="3657600" cy="1400175"/>
          </a:xfrm>
          <a:prstGeom prst="rect">
            <a:avLst/>
          </a:prstGeom>
        </p:spPr>
        <p:txBody>
          <a:bodyPr spcFirstLastPara="1" vert="horz" wrap="square" lIns="68569" tIns="34275" rIns="68569" bIns="34275" rtlCol="0" anchor="t" anchorCtr="0">
            <a:noAutofit/>
          </a:bodyPr>
          <a:lstStyle/>
          <a:p>
            <a:pPr>
              <a:spcBef>
                <a:spcPts val="750"/>
              </a:spcBef>
            </a:pPr>
            <a:r>
              <a:rPr lang="es-MX" sz="1800" b="1">
                <a:solidFill>
                  <a:schemeClr val="tx1"/>
                </a:solidFill>
                <a:latin typeface="Arial" panose="020B0604020202020204" pitchFamily="34" charset="0"/>
                <a:cs typeface="Arial" panose="020B0604020202020204" pitchFamily="34" charset="0"/>
              </a:rPr>
              <a:t>Bioenergy from agricultural waste (wheat straw)
13% electricity
21% heat
</a:t>
            </a:r>
            <a:endParaRPr sz="1800" dirty="0">
              <a:solidFill>
                <a:schemeClr val="tx1"/>
              </a:solidFill>
              <a:latin typeface="Arial" panose="020B0604020202020204" pitchFamily="34" charset="0"/>
              <a:cs typeface="Arial" panose="020B0604020202020204" pitchFamily="34" charset="0"/>
            </a:endParaRPr>
          </a:p>
        </p:txBody>
      </p:sp>
      <p:pic>
        <p:nvPicPr>
          <p:cNvPr id="550" name="Google Shape;550;g6f7a605633_0_69"/>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927120" y="1807977"/>
            <a:ext cx="6112230" cy="4081464"/>
          </a:xfrm>
          <a:prstGeom prst="rect">
            <a:avLst/>
          </a:prstGeom>
          <a:noFill/>
          <a:ln>
            <a:solidFill>
              <a:schemeClr val="tx1"/>
            </a:solidFill>
          </a:ln>
        </p:spPr>
      </p:pic>
      <p:pic>
        <p:nvPicPr>
          <p:cNvPr id="3" name="Imagen 2">
            <a:extLst>
              <a:ext uri="{FF2B5EF4-FFF2-40B4-BE49-F238E27FC236}">
                <a16:creationId xmlns:a16="http://schemas.microsoft.com/office/drawing/2014/main" id="{2C699A39-7278-A645-B973-F7BFFFDB29A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72387" y="4758888"/>
            <a:ext cx="2276776" cy="1401092"/>
          </a:xfrm>
          <a:prstGeom prst="rect">
            <a:avLst/>
          </a:prstGeom>
        </p:spPr>
      </p:pic>
      <p:sp>
        <p:nvSpPr>
          <p:cNvPr id="2" name="CuadroTexto 1">
            <a:extLst>
              <a:ext uri="{FF2B5EF4-FFF2-40B4-BE49-F238E27FC236}">
                <a16:creationId xmlns:a16="http://schemas.microsoft.com/office/drawing/2014/main" id="{1D51F942-25F7-6A42-81F7-020CAB86412B}"/>
              </a:ext>
            </a:extLst>
          </p:cNvPr>
          <p:cNvSpPr txBox="1"/>
          <p:nvPr/>
        </p:nvSpPr>
        <p:spPr>
          <a:xfrm>
            <a:off x="3494779" y="5875419"/>
            <a:ext cx="7804594" cy="646331"/>
          </a:xfrm>
          <a:prstGeom prst="rect">
            <a:avLst/>
          </a:prstGeom>
          <a:noFill/>
        </p:spPr>
        <p:txBody>
          <a:bodyPr wrap="square" rtlCol="0">
            <a:spAutoFit/>
          </a:bodyPr>
          <a:lstStyle/>
          <a:p>
            <a:r>
              <a:rPr lang="es-MX" b="1" dirty="0">
                <a:latin typeface="Arial" panose="020B0604020202020204" pitchFamily="34" charset="0"/>
                <a:cs typeface="Arial" panose="020B0604020202020204" pitchFamily="34" charset="0"/>
              </a:rPr>
              <a:t>Long-term public policy; development of local technology; Incentives for producers; benefits to local communities  </a:t>
            </a:r>
          </a:p>
        </p:txBody>
      </p:sp>
      <p:sp>
        <p:nvSpPr>
          <p:cNvPr id="9" name="Rectangle 2">
            <a:extLst>
              <a:ext uri="{FF2B5EF4-FFF2-40B4-BE49-F238E27FC236}">
                <a16:creationId xmlns:a16="http://schemas.microsoft.com/office/drawing/2014/main" id="{C1F84848-C258-804E-B472-EE1580F1D550}"/>
              </a:ext>
            </a:extLst>
          </p:cNvPr>
          <p:cNvSpPr>
            <a:spLocks noChangeArrowheads="1"/>
          </p:cNvSpPr>
          <p:nvPr/>
        </p:nvSpPr>
        <p:spPr bwMode="auto">
          <a:xfrm>
            <a:off x="224768" y="-22300"/>
            <a:ext cx="11967231" cy="815975"/>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39240" bIns="0" anchor="ct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200" b="1">
                <a:solidFill>
                  <a:srgbClr val="000000"/>
                </a:solidFill>
                <a:latin typeface="Arial" charset="0"/>
              </a:rPr>
              <a:t>Renewables and democratization of energy</a:t>
            </a:r>
          </a:p>
        </p:txBody>
      </p:sp>
      <p:sp>
        <p:nvSpPr>
          <p:cNvPr id="5" name="CuadroTexto 4">
            <a:extLst>
              <a:ext uri="{FF2B5EF4-FFF2-40B4-BE49-F238E27FC236}">
                <a16:creationId xmlns:a16="http://schemas.microsoft.com/office/drawing/2014/main" id="{3617468F-05FB-FB4A-B58C-BF230F20EAA6}"/>
              </a:ext>
            </a:extLst>
          </p:cNvPr>
          <p:cNvSpPr txBox="1"/>
          <p:nvPr/>
        </p:nvSpPr>
        <p:spPr>
          <a:xfrm>
            <a:off x="4016828" y="2828895"/>
            <a:ext cx="2612572" cy="338554"/>
          </a:xfrm>
          <a:prstGeom prst="rect">
            <a:avLst/>
          </a:prstGeom>
          <a:noFill/>
        </p:spPr>
        <p:txBody>
          <a:bodyPr wrap="square" rtlCol="0">
            <a:spAutoFit/>
          </a:bodyPr>
          <a:lstStyle/>
          <a:p>
            <a:r>
              <a:rPr lang="es-MX" sz="1600" dirty="0">
                <a:latin typeface="Arial" panose="020B0604020202020204" pitchFamily="34" charset="0"/>
                <a:cs typeface="Arial" panose="020B0604020202020204" pitchFamily="34" charset="0"/>
              </a:rPr>
              <a:t>14 large CF plants</a:t>
            </a:r>
          </a:p>
        </p:txBody>
      </p:sp>
      <p:sp>
        <p:nvSpPr>
          <p:cNvPr id="11" name="CuadroTexto 10">
            <a:extLst>
              <a:ext uri="{FF2B5EF4-FFF2-40B4-BE49-F238E27FC236}">
                <a16:creationId xmlns:a16="http://schemas.microsoft.com/office/drawing/2014/main" id="{83215C5F-3640-6F44-854E-92E2B7657049}"/>
              </a:ext>
            </a:extLst>
          </p:cNvPr>
          <p:cNvSpPr txBox="1"/>
          <p:nvPr/>
        </p:nvSpPr>
        <p:spPr>
          <a:xfrm>
            <a:off x="6983236" y="2736561"/>
            <a:ext cx="2936783" cy="584775"/>
          </a:xfrm>
          <a:prstGeom prst="rect">
            <a:avLst/>
          </a:prstGeom>
          <a:noFill/>
        </p:spPr>
        <p:txBody>
          <a:bodyPr wrap="square" rtlCol="0">
            <a:spAutoFit/>
          </a:bodyPr>
          <a:lstStyle/>
          <a:p>
            <a:pPr algn="ctr"/>
            <a:r>
              <a:rPr lang="es-MX" sz="1600" dirty="0">
                <a:latin typeface="Arial" panose="020B0604020202020204" pitchFamily="34" charset="0"/>
                <a:cs typeface="Arial" panose="020B0604020202020204" pitchFamily="34" charset="0"/>
              </a:rPr>
              <a:t>&gt; 500 plants operated by communities</a:t>
            </a:r>
          </a:p>
        </p:txBody>
      </p:sp>
      <p:pic>
        <p:nvPicPr>
          <p:cNvPr id="6" name="Imagen 5">
            <a:extLst>
              <a:ext uri="{FF2B5EF4-FFF2-40B4-BE49-F238E27FC236}">
                <a16:creationId xmlns:a16="http://schemas.microsoft.com/office/drawing/2014/main" id="{829FEEA5-C434-8F4D-A24C-241A1D37042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70529" y="3259781"/>
            <a:ext cx="2278634" cy="1415024"/>
          </a:xfrm>
          <a:prstGeom prst="rect">
            <a:avLst/>
          </a:prstGeom>
        </p:spPr>
      </p:pic>
      <p:sp>
        <p:nvSpPr>
          <p:cNvPr id="14" name="TextBox 13">
            <a:extLst>
              <a:ext uri="{FF2B5EF4-FFF2-40B4-BE49-F238E27FC236}">
                <a16:creationId xmlns:a16="http://schemas.microsoft.com/office/drawing/2014/main" id="{50BEF24E-1076-2FA8-EAB7-6BE9EFA79038}"/>
              </a:ext>
            </a:extLst>
          </p:cNvPr>
          <p:cNvSpPr txBox="1"/>
          <p:nvPr/>
        </p:nvSpPr>
        <p:spPr>
          <a:xfrm>
            <a:off x="147828" y="854683"/>
            <a:ext cx="11551920" cy="400110"/>
          </a:xfrm>
          <a:prstGeom prst="rect">
            <a:avLst/>
          </a:prstGeom>
          <a:noFill/>
        </p:spPr>
        <p:txBody>
          <a:bodyPr wrap="square">
            <a:spAutoFit/>
          </a:bodyPr>
          <a:lstStyle/>
          <a:p>
            <a:pPr marL="342900" indent="-342900">
              <a:buSzPct val="80000"/>
              <a:buFont typeface="Wingdings" pitchFamily="2" charset="2"/>
              <a:buChar char="Ø"/>
            </a:pPr>
            <a:r>
              <a:rPr lang="es-MX" sz="2000" b="1" dirty="0">
                <a:latin typeface="Arial" charset="0"/>
              </a:rPr>
              <a:t>Distributed electricity generation self-managed by communities</a:t>
            </a:r>
          </a:p>
        </p:txBody>
      </p:sp>
    </p:spTree>
    <p:extLst>
      <p:ext uri="{BB962C8B-B14F-4D97-AF65-F5344CB8AC3E}">
        <p14:creationId xmlns:p14="http://schemas.microsoft.com/office/powerpoint/2010/main" val="3127362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7C6B08-9EA8-F824-D96B-305FED9901B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55098" y="903997"/>
            <a:ext cx="8279726" cy="3298607"/>
          </a:xfrm>
          <a:prstGeom prst="rect">
            <a:avLst/>
          </a:prstGeom>
        </p:spPr>
      </p:pic>
      <p:sp>
        <p:nvSpPr>
          <p:cNvPr id="7" name="Rectangle 2">
            <a:extLst>
              <a:ext uri="{FF2B5EF4-FFF2-40B4-BE49-F238E27FC236}">
                <a16:creationId xmlns:a16="http://schemas.microsoft.com/office/drawing/2014/main" id="{A1A3F705-E4D0-5B4D-8747-6323EF31BADB}"/>
              </a:ext>
            </a:extLst>
          </p:cNvPr>
          <p:cNvSpPr>
            <a:spLocks noChangeArrowheads="1"/>
          </p:cNvSpPr>
          <p:nvPr/>
        </p:nvSpPr>
        <p:spPr bwMode="auto">
          <a:xfrm>
            <a:off x="922693" y="298789"/>
            <a:ext cx="8951405" cy="605208"/>
          </a:xfrm>
          <a:prstGeom prst="rect">
            <a:avLst/>
          </a:prstGeom>
          <a:noFill/>
          <a:ln>
            <a:noFill/>
          </a:ln>
          <a:effectLst/>
        </p:spPr>
        <p:txBody>
          <a:bodyPr lIns="0" tIns="0" rIns="39240" bIns="0" anchor="ct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s-ES" sz="3200" b="1" dirty="0">
                <a:solidFill>
                  <a:schemeClr val="accent1"/>
                </a:solidFill>
                <a:latin typeface="Arial" charset="0"/>
                <a:cs typeface="Arial" charset="0"/>
              </a:rPr>
              <a:t>Contribución de las renovables en el uso final</a:t>
            </a:r>
            <a:endParaRPr lang="es-MX" sz="3200" b="1" dirty="0">
              <a:solidFill>
                <a:schemeClr val="accent1"/>
              </a:solidFill>
              <a:latin typeface="Arial" charset="0"/>
              <a:cs typeface="Arial" charset="0"/>
            </a:endParaRPr>
          </a:p>
        </p:txBody>
      </p:sp>
      <p:sp>
        <p:nvSpPr>
          <p:cNvPr id="2" name="Oval 1">
            <a:extLst>
              <a:ext uri="{FF2B5EF4-FFF2-40B4-BE49-F238E27FC236}">
                <a16:creationId xmlns:a16="http://schemas.microsoft.com/office/drawing/2014/main" id="{D93F8D30-F818-FD4E-B936-7FAC2CFDA41D}"/>
              </a:ext>
            </a:extLst>
          </p:cNvPr>
          <p:cNvSpPr/>
          <p:nvPr/>
        </p:nvSpPr>
        <p:spPr>
          <a:xfrm>
            <a:off x="1755772" y="3262462"/>
            <a:ext cx="1219200" cy="773723"/>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9" name="Oval 8">
            <a:extLst>
              <a:ext uri="{FF2B5EF4-FFF2-40B4-BE49-F238E27FC236}">
                <a16:creationId xmlns:a16="http://schemas.microsoft.com/office/drawing/2014/main" id="{BDEE2423-BA6E-5A4A-8135-D3D987485AF7}"/>
              </a:ext>
            </a:extLst>
          </p:cNvPr>
          <p:cNvSpPr/>
          <p:nvPr/>
        </p:nvSpPr>
        <p:spPr>
          <a:xfrm>
            <a:off x="5784372" y="3262462"/>
            <a:ext cx="1219200" cy="773723"/>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0" name="Oval 9">
            <a:extLst>
              <a:ext uri="{FF2B5EF4-FFF2-40B4-BE49-F238E27FC236}">
                <a16:creationId xmlns:a16="http://schemas.microsoft.com/office/drawing/2014/main" id="{BD6A10B9-D534-E744-9ECE-E96BD71A3A3B}"/>
              </a:ext>
            </a:extLst>
          </p:cNvPr>
          <p:cNvSpPr/>
          <p:nvPr/>
        </p:nvSpPr>
        <p:spPr>
          <a:xfrm>
            <a:off x="8487444" y="3262462"/>
            <a:ext cx="1219200" cy="773723"/>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3" name="Footer Placeholder 2">
            <a:extLst>
              <a:ext uri="{FF2B5EF4-FFF2-40B4-BE49-F238E27FC236}">
                <a16:creationId xmlns:a16="http://schemas.microsoft.com/office/drawing/2014/main" id="{F8D4FF12-7A9D-A4C7-064E-D2D31F9185D5}"/>
              </a:ext>
            </a:extLst>
          </p:cNvPr>
          <p:cNvSpPr>
            <a:spLocks noGrp="1"/>
          </p:cNvSpPr>
          <p:nvPr>
            <p:ph type="ftr" sz="quarter" idx="11"/>
          </p:nvPr>
        </p:nvSpPr>
        <p:spPr/>
        <p:txBody>
          <a:bodyPr/>
          <a:lstStyle/>
          <a:p>
            <a:r>
              <a:rPr lang="en-US"/>
              <a:t>Ferrari - Diplomado IIJ 2022</a:t>
            </a:r>
          </a:p>
        </p:txBody>
      </p:sp>
      <p:sp>
        <p:nvSpPr>
          <p:cNvPr id="11" name="Rectangle 10">
            <a:extLst>
              <a:ext uri="{FF2B5EF4-FFF2-40B4-BE49-F238E27FC236}">
                <a16:creationId xmlns:a16="http://schemas.microsoft.com/office/drawing/2014/main" id="{9A312D0A-160D-6AFB-F2E5-D96C929E22B3}"/>
              </a:ext>
            </a:extLst>
          </p:cNvPr>
          <p:cNvSpPr/>
          <p:nvPr/>
        </p:nvSpPr>
        <p:spPr>
          <a:xfrm>
            <a:off x="312772" y="4887762"/>
            <a:ext cx="11566456" cy="1015663"/>
          </a:xfrm>
          <a:prstGeom prst="rect">
            <a:avLst/>
          </a:prstGeom>
        </p:spPr>
        <p:txBody>
          <a:bodyPr wrap="square">
            <a:spAutoFit/>
          </a:bodyPr>
          <a:lstStyle/>
          <a:p>
            <a:r>
              <a:rPr lang="es-MX" sz="2000" b="1" dirty="0">
                <a:solidFill>
                  <a:srgbClr val="AE1500"/>
                </a:solidFill>
                <a:latin typeface="Arial"/>
                <a:cs typeface="Arial"/>
              </a:rPr>
              <a:t>La contribución de renovables a </a:t>
            </a:r>
            <a:r>
              <a:rPr lang="es-ES" sz="2000" b="1" dirty="0">
                <a:solidFill>
                  <a:srgbClr val="AE1500"/>
                </a:solidFill>
                <a:latin typeface="Arial"/>
                <a:cs typeface="Arial"/>
              </a:rPr>
              <a:t>la generación de electricidad</a:t>
            </a:r>
            <a:r>
              <a:rPr lang="es-ES" sz="2000" dirty="0">
                <a:latin typeface="Arial"/>
                <a:cs typeface="Arial"/>
              </a:rPr>
              <a:t> </a:t>
            </a:r>
            <a:r>
              <a:rPr lang="es-ES" sz="2000" b="1" dirty="0">
                <a:solidFill>
                  <a:srgbClr val="C00000"/>
                </a:solidFill>
                <a:latin typeface="Arial"/>
                <a:cs typeface="Arial"/>
              </a:rPr>
              <a:t>fue del 28.0%</a:t>
            </a:r>
            <a:r>
              <a:rPr lang="es-MX" sz="2000" b="1" dirty="0">
                <a:solidFill>
                  <a:srgbClr val="C00000"/>
                </a:solidFill>
                <a:latin typeface="Arial"/>
                <a:cs typeface="Arial"/>
              </a:rPr>
              <a:t> en 2019 </a:t>
            </a:r>
            <a:r>
              <a:rPr lang="es-MX" sz="2000" dirty="0">
                <a:latin typeface="Arial"/>
                <a:cs typeface="Arial"/>
              </a:rPr>
              <a:t>(15.9% procedente de generaci</a:t>
            </a:r>
            <a:r>
              <a:rPr lang="es-ES" sz="2000" dirty="0" err="1">
                <a:latin typeface="Arial"/>
                <a:cs typeface="Arial"/>
              </a:rPr>
              <a:t>ón</a:t>
            </a:r>
            <a:r>
              <a:rPr lang="es-ES" sz="2000" dirty="0">
                <a:latin typeface="Arial"/>
                <a:cs typeface="Arial"/>
              </a:rPr>
              <a:t> </a:t>
            </a:r>
            <a:r>
              <a:rPr lang="es-MX" sz="2000" dirty="0">
                <a:latin typeface="Arial"/>
                <a:cs typeface="Arial"/>
              </a:rPr>
              <a:t>hidroeléctrica). </a:t>
            </a:r>
          </a:p>
          <a:p>
            <a:r>
              <a:rPr lang="es-MX" sz="2000" b="1" dirty="0">
                <a:latin typeface="Arial"/>
                <a:cs typeface="Arial"/>
              </a:rPr>
              <a:t>NOTA: la electricidad es solo 17% de la matriz energética </a:t>
            </a:r>
            <a:r>
              <a:rPr lang="es-ES" sz="2000" b="1" dirty="0">
                <a:latin typeface="Arial"/>
                <a:cs typeface="Arial"/>
              </a:rPr>
              <a:t>total</a:t>
            </a:r>
          </a:p>
        </p:txBody>
      </p:sp>
      <p:sp>
        <p:nvSpPr>
          <p:cNvPr id="12" name="Rectangle 11">
            <a:extLst>
              <a:ext uri="{FF2B5EF4-FFF2-40B4-BE49-F238E27FC236}">
                <a16:creationId xmlns:a16="http://schemas.microsoft.com/office/drawing/2014/main" id="{7AA51879-194F-B559-A27C-57B7BF290C3F}"/>
              </a:ext>
            </a:extLst>
          </p:cNvPr>
          <p:cNvSpPr/>
          <p:nvPr/>
        </p:nvSpPr>
        <p:spPr>
          <a:xfrm>
            <a:off x="275920" y="4064104"/>
            <a:ext cx="6489865" cy="276999"/>
          </a:xfrm>
          <a:prstGeom prst="rect">
            <a:avLst/>
          </a:prstGeom>
          <a:solidFill>
            <a:schemeClr val="bg1"/>
          </a:solidFill>
        </p:spPr>
        <p:txBody>
          <a:bodyPr wrap="square">
            <a:spAutoFit/>
          </a:bodyPr>
          <a:lstStyle/>
          <a:p>
            <a:r>
              <a:rPr lang="en-US" sz="1200" dirty="0"/>
              <a:t>https://www.ren21.net/reports/global-status-report/</a:t>
            </a:r>
          </a:p>
        </p:txBody>
      </p:sp>
    </p:spTree>
    <p:extLst>
      <p:ext uri="{BB962C8B-B14F-4D97-AF65-F5344CB8AC3E}">
        <p14:creationId xmlns:p14="http://schemas.microsoft.com/office/powerpoint/2010/main" val="16519307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51FD356-0DD2-0343-87D5-AD28E1104560}"/>
              </a:ext>
            </a:extLst>
          </p:cNvPr>
          <p:cNvSpPr>
            <a:spLocks noGrp="1"/>
          </p:cNvSpPr>
          <p:nvPr>
            <p:ph type="ftr" sz="quarter" idx="11"/>
          </p:nvPr>
        </p:nvSpPr>
        <p:spPr/>
        <p:txBody>
          <a:bodyPr/>
          <a:lstStyle/>
          <a:p>
            <a:r>
              <a:rPr lang="en-US" dirty="0"/>
              <a:t>Ferrari - ENES 11 mayo 22</a:t>
            </a:r>
          </a:p>
        </p:txBody>
      </p:sp>
      <p:pic>
        <p:nvPicPr>
          <p:cNvPr id="8" name="Picture 7">
            <a:extLst>
              <a:ext uri="{FF2B5EF4-FFF2-40B4-BE49-F238E27FC236}">
                <a16:creationId xmlns:a16="http://schemas.microsoft.com/office/drawing/2014/main" id="{4263F9D1-62FD-D449-A31B-278B8B40346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95661" y="793638"/>
            <a:ext cx="5416827" cy="3130109"/>
          </a:xfrm>
          <a:prstGeom prst="rect">
            <a:avLst/>
          </a:prstGeom>
          <a:ln>
            <a:solidFill>
              <a:schemeClr val="tx1"/>
            </a:solidFill>
          </a:ln>
        </p:spPr>
      </p:pic>
      <p:pic>
        <p:nvPicPr>
          <p:cNvPr id="9" name="Picture 8">
            <a:extLst>
              <a:ext uri="{FF2B5EF4-FFF2-40B4-BE49-F238E27FC236}">
                <a16:creationId xmlns:a16="http://schemas.microsoft.com/office/drawing/2014/main" id="{2DA3C8ED-00D3-D843-BB13-8BEA74C9205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5093" y="793638"/>
            <a:ext cx="6554003" cy="2535971"/>
          </a:xfrm>
          <a:prstGeom prst="rect">
            <a:avLst/>
          </a:prstGeom>
        </p:spPr>
      </p:pic>
      <p:sp>
        <p:nvSpPr>
          <p:cNvPr id="10" name="TextBox 9">
            <a:extLst>
              <a:ext uri="{FF2B5EF4-FFF2-40B4-BE49-F238E27FC236}">
                <a16:creationId xmlns:a16="http://schemas.microsoft.com/office/drawing/2014/main" id="{EF7FAF56-24EC-0840-904A-6273AD0E6069}"/>
              </a:ext>
            </a:extLst>
          </p:cNvPr>
          <p:cNvSpPr txBox="1"/>
          <p:nvPr/>
        </p:nvSpPr>
        <p:spPr>
          <a:xfrm>
            <a:off x="218551" y="4023838"/>
            <a:ext cx="11797600" cy="2246769"/>
          </a:xfrm>
          <a:prstGeom prst="rect">
            <a:avLst/>
          </a:prstGeom>
          <a:solidFill>
            <a:schemeClr val="accent1">
              <a:lumMod val="20000"/>
              <a:lumOff val="80000"/>
            </a:schemeClr>
          </a:solidFill>
        </p:spPr>
        <p:txBody>
          <a:bodyPr wrap="square" rtlCol="0">
            <a:spAutoFit/>
          </a:bodyPr>
          <a:lstStyle/>
          <a:p>
            <a:r>
              <a:rPr lang="es-ES_tradnl" sz="2000" b="1" dirty="0">
                <a:latin typeface="Arial" panose="020B0604020202020204" pitchFamily="34" charset="0"/>
                <a:cs typeface="Arial" panose="020B0604020202020204" pitchFamily="34" charset="0"/>
              </a:rPr>
              <a:t>No hay suficiente reservas de minerales críticos solo para las baterías. </a:t>
            </a:r>
          </a:p>
          <a:p>
            <a:r>
              <a:rPr lang="es-ES_tradnl" sz="2000" b="1" dirty="0">
                <a:latin typeface="Arial" panose="020B0604020202020204" pitchFamily="34" charset="0"/>
                <a:cs typeface="Arial" panose="020B0604020202020204" pitchFamily="34" charset="0"/>
              </a:rPr>
              <a:t>Implicaría descubrir:</a:t>
            </a:r>
          </a:p>
          <a:p>
            <a:pPr marL="285750" indent="-285750">
              <a:buFontTx/>
              <a:buChar char="-"/>
            </a:pPr>
            <a:r>
              <a:rPr lang="es-ES_tradnl" sz="2000" b="1" dirty="0">
                <a:latin typeface="Arial" panose="020B0604020202020204" pitchFamily="34" charset="0"/>
                <a:cs typeface="Arial" panose="020B0604020202020204" pitchFamily="34" charset="0"/>
              </a:rPr>
              <a:t>7.13 depósitos de cobalto como los de la RD Congo</a:t>
            </a:r>
          </a:p>
          <a:p>
            <a:pPr marL="285750" indent="-285750">
              <a:buFontTx/>
              <a:buChar char="-"/>
            </a:pPr>
            <a:r>
              <a:rPr lang="es-ES_tradnl" sz="2000" b="1" dirty="0">
                <a:latin typeface="Arial" panose="020B0604020202020204" pitchFamily="34" charset="0"/>
                <a:cs typeface="Arial" panose="020B0604020202020204" pitchFamily="34" charset="0"/>
              </a:rPr>
              <a:t>6.97 depósitos de litio como los de Australia</a:t>
            </a:r>
          </a:p>
          <a:p>
            <a:pPr marL="285750" indent="-285750">
              <a:buFontTx/>
              <a:buChar char="-"/>
            </a:pPr>
            <a:r>
              <a:rPr lang="es-ES_tradnl" sz="2000" b="1" dirty="0">
                <a:latin typeface="Arial" panose="020B0604020202020204" pitchFamily="34" charset="0"/>
                <a:cs typeface="Arial" panose="020B0604020202020204" pitchFamily="34" charset="0"/>
              </a:rPr>
              <a:t>6.28 depósitos de níquel como los de Indonesia</a:t>
            </a:r>
          </a:p>
          <a:p>
            <a:r>
              <a:rPr lang="es-ES_tradnl" sz="2000" b="1" dirty="0">
                <a:latin typeface="Arial" panose="020B0604020202020204" pitchFamily="34" charset="0"/>
                <a:cs typeface="Arial" panose="020B0604020202020204" pitchFamily="34" charset="0"/>
              </a:rPr>
              <a:t>ADEMAS NO HAY TIEMPO: </a:t>
            </a:r>
            <a:r>
              <a:rPr lang="es-ES_tradnl" sz="2000" b="1" dirty="0">
                <a:solidFill>
                  <a:srgbClr val="C00000"/>
                </a:solidFill>
                <a:latin typeface="Arial" panose="020B0604020202020204" pitchFamily="34" charset="0"/>
                <a:cs typeface="Arial" panose="020B0604020202020204" pitchFamily="34" charset="0"/>
              </a:rPr>
              <a:t>con la tasa de extracción de 2018 tardaríamos 56 años para el cobalto, 72 años para el litio y 67 años para el grafito</a:t>
            </a:r>
          </a:p>
        </p:txBody>
      </p:sp>
      <p:sp>
        <p:nvSpPr>
          <p:cNvPr id="12" name="Rounded Rectangle 11">
            <a:extLst>
              <a:ext uri="{FF2B5EF4-FFF2-40B4-BE49-F238E27FC236}">
                <a16:creationId xmlns:a16="http://schemas.microsoft.com/office/drawing/2014/main" id="{6435081D-C99B-7B4A-AE7E-7BC2208E7FAB}"/>
              </a:ext>
            </a:extLst>
          </p:cNvPr>
          <p:cNvSpPr/>
          <p:nvPr/>
        </p:nvSpPr>
        <p:spPr>
          <a:xfrm>
            <a:off x="108528" y="2454965"/>
            <a:ext cx="6133246" cy="775252"/>
          </a:xfrm>
          <a:prstGeom prst="roundRect">
            <a:avLst/>
          </a:pr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1" name="Rectangle 10">
            <a:extLst>
              <a:ext uri="{FF2B5EF4-FFF2-40B4-BE49-F238E27FC236}">
                <a16:creationId xmlns:a16="http://schemas.microsoft.com/office/drawing/2014/main" id="{69FCBD57-7241-5945-96A3-6957F113C154}"/>
              </a:ext>
            </a:extLst>
          </p:cNvPr>
          <p:cNvSpPr/>
          <p:nvPr/>
        </p:nvSpPr>
        <p:spPr>
          <a:xfrm>
            <a:off x="109429" y="68416"/>
            <a:ext cx="12015845" cy="523220"/>
          </a:xfrm>
          <a:prstGeom prst="rect">
            <a:avLst/>
          </a:prstGeom>
        </p:spPr>
        <p:txBody>
          <a:bodyPr wrap="square">
            <a:spAutoFit/>
          </a:bodyPr>
          <a:lstStyle/>
          <a:p>
            <a:pPr algn="ct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s-MX" sz="2800" b="1" dirty="0">
                <a:solidFill>
                  <a:srgbClr val="000000"/>
                </a:solidFill>
                <a:latin typeface="Arial" charset="0"/>
                <a:cs typeface="Arial" charset="0"/>
              </a:rPr>
              <a:t>Qué implica sustituir los CF por renovables en el transporte</a:t>
            </a:r>
          </a:p>
        </p:txBody>
      </p:sp>
      <p:sp>
        <p:nvSpPr>
          <p:cNvPr id="2" name="CuadroTexto 1">
            <a:extLst>
              <a:ext uri="{FF2B5EF4-FFF2-40B4-BE49-F238E27FC236}">
                <a16:creationId xmlns:a16="http://schemas.microsoft.com/office/drawing/2014/main" id="{085EB2EA-A1D8-85C0-76FC-EF6576182E1C}"/>
              </a:ext>
            </a:extLst>
          </p:cNvPr>
          <p:cNvSpPr txBox="1"/>
          <p:nvPr/>
        </p:nvSpPr>
        <p:spPr>
          <a:xfrm>
            <a:off x="8850086" y="6423586"/>
            <a:ext cx="2169568" cy="369332"/>
          </a:xfrm>
          <a:prstGeom prst="rect">
            <a:avLst/>
          </a:prstGeom>
          <a:noFill/>
        </p:spPr>
        <p:txBody>
          <a:bodyPr wrap="none" rtlCol="0">
            <a:spAutoFit/>
          </a:bodyPr>
          <a:lstStyle/>
          <a:p>
            <a:r>
              <a:rPr lang="es-MX" dirty="0"/>
              <a:t>Data from Michaux</a:t>
            </a:r>
          </a:p>
        </p:txBody>
      </p:sp>
    </p:spTree>
    <p:extLst>
      <p:ext uri="{BB962C8B-B14F-4D97-AF65-F5344CB8AC3E}">
        <p14:creationId xmlns:p14="http://schemas.microsoft.com/office/powerpoint/2010/main" val="173625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849FA86-E754-6445-971B-EB1FF85C2DFB}"/>
              </a:ext>
            </a:extLst>
          </p:cNvPr>
          <p:cNvSpPr/>
          <p:nvPr/>
        </p:nvSpPr>
        <p:spPr>
          <a:xfrm>
            <a:off x="88077" y="87909"/>
            <a:ext cx="12015845" cy="923330"/>
          </a:xfrm>
          <a:prstGeom prst="rect">
            <a:avLst/>
          </a:prstGeom>
        </p:spPr>
        <p:txBody>
          <a:bodyPr wrap="square">
            <a:spAutoFit/>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s-MX" sz="3200" b="1" dirty="0">
                <a:solidFill>
                  <a:srgbClr val="000000"/>
                </a:solidFill>
                <a:latin typeface="Arial" charset="0"/>
                <a:cs typeface="Arial" charset="0"/>
              </a:rPr>
              <a:t>Los límites materiales de la transición a renovables</a:t>
            </a:r>
          </a:p>
          <a:p>
            <a: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pPr>
            <a:r>
              <a:rPr lang="es-MX" sz="2200" b="1" dirty="0">
                <a:solidFill>
                  <a:srgbClr val="000000"/>
                </a:solidFill>
                <a:latin typeface="Arial" charset="0"/>
                <a:cs typeface="Arial" charset="0"/>
              </a:rPr>
              <a:t>Materias primas no renovables para la infraestructura “renovable”</a:t>
            </a:r>
          </a:p>
        </p:txBody>
      </p:sp>
      <p:sp>
        <p:nvSpPr>
          <p:cNvPr id="7" name="Rectangle 6">
            <a:extLst>
              <a:ext uri="{FF2B5EF4-FFF2-40B4-BE49-F238E27FC236}">
                <a16:creationId xmlns:a16="http://schemas.microsoft.com/office/drawing/2014/main" id="{F55EBC3A-E365-8B45-839D-5297CCEAD61A}"/>
              </a:ext>
            </a:extLst>
          </p:cNvPr>
          <p:cNvSpPr/>
          <p:nvPr/>
        </p:nvSpPr>
        <p:spPr>
          <a:xfrm>
            <a:off x="4274090" y="1291002"/>
            <a:ext cx="7811073" cy="2246769"/>
          </a:xfrm>
          <a:prstGeom prst="rect">
            <a:avLst/>
          </a:prstGeom>
        </p:spPr>
        <p:txBody>
          <a:bodyPr wrap="square">
            <a:spAutoFit/>
          </a:bodyPr>
          <a:lstStyle/>
          <a:p>
            <a:r>
              <a:rPr lang="es-ES_tradnl" sz="2000" dirty="0">
                <a:latin typeface="Arial" panose="020B0604020202020204" pitchFamily="34" charset="0"/>
                <a:cs typeface="Arial" panose="020B0604020202020204" pitchFamily="34" charset="0"/>
              </a:rPr>
              <a:t>La industria de las fuentes eólica y solar y en general el sector eléctrico y electrónico </a:t>
            </a:r>
            <a:r>
              <a:rPr lang="es-ES_tradnl" sz="2000" b="1" dirty="0">
                <a:latin typeface="Arial" panose="020B0604020202020204" pitchFamily="34" charset="0"/>
                <a:cs typeface="Arial" panose="020B0604020202020204" pitchFamily="34" charset="0"/>
              </a:rPr>
              <a:t>está</a:t>
            </a:r>
            <a:r>
              <a:rPr lang="es-ES_tradnl" sz="2000" dirty="0">
                <a:latin typeface="Arial" panose="020B0604020202020204" pitchFamily="34" charset="0"/>
                <a:cs typeface="Arial" panose="020B0604020202020204" pitchFamily="34" charset="0"/>
              </a:rPr>
              <a:t> </a:t>
            </a:r>
            <a:r>
              <a:rPr lang="es-ES_tradnl" sz="2000" b="1" dirty="0">
                <a:latin typeface="Arial" panose="020B0604020202020204" pitchFamily="34" charset="0"/>
                <a:cs typeface="Arial" panose="020B0604020202020204" pitchFamily="34" charset="0"/>
              </a:rPr>
              <a:t>estrechamente ligada a la minería de cobre, litio, cadmio, cobalto, zinc, aluminio, níquel, plata, tierras raras etc.</a:t>
            </a:r>
            <a:r>
              <a:rPr lang="es-ES_tradnl" sz="2000" dirty="0">
                <a:latin typeface="Arial" panose="020B0604020202020204" pitchFamily="34" charset="0"/>
                <a:cs typeface="Arial" panose="020B0604020202020204" pitchFamily="34" charset="0"/>
              </a:rPr>
              <a:t> </a:t>
            </a:r>
          </a:p>
          <a:p>
            <a:r>
              <a:rPr lang="es-ES_tradnl" sz="2000" dirty="0">
                <a:latin typeface="Arial" panose="020B0604020202020204" pitchFamily="34" charset="0"/>
                <a:cs typeface="Arial" panose="020B0604020202020204" pitchFamily="34" charset="0"/>
              </a:rPr>
              <a:t>Sustituir combustibles fósiles por “renovables” significa pasar de la extracción de hidrocarburos a la extracción de minerales </a:t>
            </a:r>
            <a:endParaRPr lang="en-MX" sz="2000" dirty="0"/>
          </a:p>
          <a:p>
            <a:endParaRPr lang="es-ES_tradnl" sz="2000" b="1"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5B556102-1C12-024F-9CA8-1C8A4336CB1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48460" y="3429000"/>
            <a:ext cx="3853679" cy="2759196"/>
          </a:xfrm>
          <a:prstGeom prst="rect">
            <a:avLst/>
          </a:prstGeom>
        </p:spPr>
      </p:pic>
      <p:pic>
        <p:nvPicPr>
          <p:cNvPr id="11" name="Picture 10">
            <a:extLst>
              <a:ext uri="{FF2B5EF4-FFF2-40B4-BE49-F238E27FC236}">
                <a16:creationId xmlns:a16="http://schemas.microsoft.com/office/drawing/2014/main" id="{F620ECFB-2F18-B14D-83D0-673D52C07FD9}"/>
              </a:ext>
            </a:extLst>
          </p:cNvPr>
          <p:cNvPicPr>
            <a:picLocks noChangeAspect="1"/>
          </p:cNvPicPr>
          <p:nvPr/>
        </p:nvPicPr>
        <p:blipFill>
          <a:blip r:embed="rId3"/>
          <a:stretch>
            <a:fillRect/>
          </a:stretch>
        </p:blipFill>
        <p:spPr>
          <a:xfrm>
            <a:off x="8153399" y="3433965"/>
            <a:ext cx="3931764" cy="2754231"/>
          </a:xfrm>
          <a:prstGeom prst="rect">
            <a:avLst/>
          </a:prstGeom>
        </p:spPr>
      </p:pic>
      <p:pic>
        <p:nvPicPr>
          <p:cNvPr id="2" name="Picture 1">
            <a:extLst>
              <a:ext uri="{FF2B5EF4-FFF2-40B4-BE49-F238E27FC236}">
                <a16:creationId xmlns:a16="http://schemas.microsoft.com/office/drawing/2014/main" id="{1234689B-11DE-B141-8294-1219F6EDB7A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841" y="1121459"/>
            <a:ext cx="4163619" cy="5736541"/>
          </a:xfrm>
          <a:prstGeom prst="rect">
            <a:avLst/>
          </a:prstGeom>
        </p:spPr>
      </p:pic>
      <p:sp>
        <p:nvSpPr>
          <p:cNvPr id="12" name="Footer Placeholder 2">
            <a:extLst>
              <a:ext uri="{FF2B5EF4-FFF2-40B4-BE49-F238E27FC236}">
                <a16:creationId xmlns:a16="http://schemas.microsoft.com/office/drawing/2014/main" id="{02C7E698-E204-BE44-A345-AC2AE04CAC41}"/>
              </a:ext>
            </a:extLst>
          </p:cNvPr>
          <p:cNvSpPr>
            <a:spLocks noGrp="1"/>
          </p:cNvSpPr>
          <p:nvPr>
            <p:ph type="ftr" sz="quarter" idx="11"/>
          </p:nvPr>
        </p:nvSpPr>
        <p:spPr/>
        <p:txBody>
          <a:bodyPr/>
          <a:lstStyle/>
          <a:p>
            <a:r>
              <a:rPr lang="en-US" dirty="0"/>
              <a:t>Ferrari - </a:t>
            </a:r>
            <a:r>
              <a:rPr lang="en-US" dirty="0" err="1"/>
              <a:t>Diplomado</a:t>
            </a:r>
            <a:r>
              <a:rPr lang="en-US" dirty="0"/>
              <a:t> IIJ 2022</a:t>
            </a:r>
          </a:p>
        </p:txBody>
      </p:sp>
    </p:spTree>
    <p:extLst>
      <p:ext uri="{BB962C8B-B14F-4D97-AF65-F5344CB8AC3E}">
        <p14:creationId xmlns:p14="http://schemas.microsoft.com/office/powerpoint/2010/main" val="40181351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12EC6BF-E6A5-A14F-B212-B6DB1E40D34A}"/>
              </a:ext>
            </a:extLst>
          </p:cNvPr>
          <p:cNvSpPr/>
          <p:nvPr/>
        </p:nvSpPr>
        <p:spPr>
          <a:xfrm>
            <a:off x="3206182" y="1504900"/>
            <a:ext cx="7214323" cy="1323439"/>
          </a:xfrm>
          <a:prstGeom prst="rect">
            <a:avLst/>
          </a:prstGeom>
          <a:solidFill>
            <a:schemeClr val="accent5">
              <a:lumMod val="20000"/>
              <a:lumOff val="80000"/>
            </a:schemeClr>
          </a:solidFill>
          <a:ln>
            <a:solidFill>
              <a:schemeClr val="accent1"/>
            </a:solidFill>
          </a:ln>
        </p:spPr>
        <p:txBody>
          <a:bodyPr wrap="square">
            <a:spAutoFit/>
          </a:bodyPr>
          <a:lstStyle/>
          <a:p>
            <a:r>
              <a:rPr lang="en-US" sz="2000" b="1" dirty="0">
                <a:solidFill>
                  <a:srgbClr val="002060"/>
                </a:solidFill>
                <a:latin typeface="Arial" panose="020B0604020202020204" pitchFamily="34" charset="0"/>
                <a:cs typeface="Arial" panose="020B0604020202020204" pitchFamily="34" charset="0"/>
              </a:rPr>
              <a:t>Material Crisis (peak energy and raw materials)
</a:t>
            </a:r>
            <a:r>
              <a:rPr lang="en-US" sz="2000" dirty="0">
                <a:solidFill>
                  <a:srgbClr val="002060"/>
                </a:solidFill>
                <a:latin typeface="Arial" panose="020B0604020202020204" pitchFamily="34" charset="0"/>
                <a:cs typeface="Arial" panose="020B0604020202020204" pitchFamily="34" charset="0"/>
              </a:rPr>
              <a:t>Limit to the production of oil and non-renewable raw materials. We cannot keep growing, and neither we can make industrial civilization work with renewable sources. </a:t>
            </a:r>
            <a:endParaRPr lang="en-US" dirty="0">
              <a:solidFill>
                <a:srgbClr val="002060"/>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0A9ACBAB-D2D3-F74B-8196-2E5B6142BDDD}"/>
              </a:ext>
            </a:extLst>
          </p:cNvPr>
          <p:cNvSpPr/>
          <p:nvPr/>
        </p:nvSpPr>
        <p:spPr>
          <a:xfrm>
            <a:off x="3206183" y="3305612"/>
            <a:ext cx="7214322" cy="1323439"/>
          </a:xfrm>
          <a:prstGeom prst="rect">
            <a:avLst/>
          </a:prstGeom>
          <a:solidFill>
            <a:schemeClr val="accent6">
              <a:lumMod val="20000"/>
              <a:lumOff val="80000"/>
            </a:schemeClr>
          </a:solidFill>
          <a:ln>
            <a:solidFill>
              <a:schemeClr val="accent6"/>
            </a:solidFill>
          </a:ln>
        </p:spPr>
        <p:txBody>
          <a:bodyPr wrap="square">
            <a:spAutoFit/>
          </a:bodyPr>
          <a:lstStyle/>
          <a:p>
            <a:r>
              <a:rPr lang="en-US" sz="2000" b="1" dirty="0">
                <a:solidFill>
                  <a:schemeClr val="accent6">
                    <a:lumMod val="50000"/>
                  </a:schemeClr>
                </a:solidFill>
                <a:latin typeface="Arial" panose="020B0604020202020204" pitchFamily="34" charset="0"/>
                <a:cs typeface="Arial" panose="020B0604020202020204" pitchFamily="34" charset="0"/>
              </a:rPr>
              <a:t>Ecological Crisis 
</a:t>
            </a:r>
            <a:r>
              <a:rPr lang="en-US" sz="2000" dirty="0">
                <a:solidFill>
                  <a:schemeClr val="accent6">
                    <a:lumMod val="50000"/>
                  </a:schemeClr>
                </a:solidFill>
                <a:latin typeface="Arial" panose="020B0604020202020204" pitchFamily="34" charset="0"/>
                <a:cs typeface="Arial" panose="020B0604020202020204" pitchFamily="34" charset="0"/>
              </a:rPr>
              <a:t>Limit of the planet biocapacity: climate change but also pollution of water, air, soils, destruction of ecosystems, mass extinctions etc. </a:t>
            </a:r>
            <a:endParaRPr lang="en-US" dirty="0">
              <a:solidFill>
                <a:schemeClr val="accent6">
                  <a:lumMod val="50000"/>
                </a:schemeClr>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9D6BB563-9288-BC43-8775-C6327522AC4D}"/>
              </a:ext>
            </a:extLst>
          </p:cNvPr>
          <p:cNvSpPr txBox="1"/>
          <p:nvPr/>
        </p:nvSpPr>
        <p:spPr>
          <a:xfrm>
            <a:off x="10729414" y="2627036"/>
            <a:ext cx="1462586" cy="707886"/>
          </a:xfrm>
          <a:prstGeom prst="rect">
            <a:avLst/>
          </a:prstGeom>
          <a:noFill/>
        </p:spPr>
        <p:txBody>
          <a:bodyPr wrap="square" rtlCol="0">
            <a:spAutoFit/>
          </a:bodyPr>
          <a:lstStyle/>
          <a:p>
            <a:pPr algn="ctr"/>
            <a:r>
              <a:rPr lang="en-MX" sz="2000" dirty="0">
                <a:latin typeface="Arial" panose="020B0604020202020204" pitchFamily="34" charset="0"/>
                <a:cs typeface="Arial" panose="020B0604020202020204" pitchFamily="34" charset="0"/>
              </a:rPr>
              <a:t>Planetary boundaries</a:t>
            </a:r>
          </a:p>
        </p:txBody>
      </p:sp>
      <p:cxnSp>
        <p:nvCxnSpPr>
          <p:cNvPr id="12" name="Straight Arrow Connector 11">
            <a:extLst>
              <a:ext uri="{FF2B5EF4-FFF2-40B4-BE49-F238E27FC236}">
                <a16:creationId xmlns:a16="http://schemas.microsoft.com/office/drawing/2014/main" id="{EF5ABCAB-96C1-6743-A73B-E70634E39C08}"/>
              </a:ext>
            </a:extLst>
          </p:cNvPr>
          <p:cNvCxnSpPr>
            <a:cxnSpLocks/>
          </p:cNvCxnSpPr>
          <p:nvPr/>
        </p:nvCxnSpPr>
        <p:spPr>
          <a:xfrm>
            <a:off x="10670678" y="1504900"/>
            <a:ext cx="0" cy="3124151"/>
          </a:xfrm>
          <a:prstGeom prst="straightConnector1">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230A0E4C-CC8E-E042-97EA-CA2DB6D33D04}"/>
              </a:ext>
            </a:extLst>
          </p:cNvPr>
          <p:cNvSpPr/>
          <p:nvPr/>
        </p:nvSpPr>
        <p:spPr>
          <a:xfrm>
            <a:off x="3206186" y="5013142"/>
            <a:ext cx="7214319" cy="1323439"/>
          </a:xfrm>
          <a:prstGeom prst="rect">
            <a:avLst/>
          </a:prstGeom>
          <a:solidFill>
            <a:schemeClr val="accent2">
              <a:lumMod val="20000"/>
              <a:lumOff val="80000"/>
            </a:schemeClr>
          </a:solidFill>
          <a:ln>
            <a:solidFill>
              <a:srgbClr val="B5004F"/>
            </a:solidFill>
          </a:ln>
        </p:spPr>
        <p:txBody>
          <a:bodyPr wrap="square">
            <a:spAutoFit/>
          </a:bodyPr>
          <a:lstStyle/>
          <a:p>
            <a:r>
              <a:rPr lang="en-US" sz="2000" b="1" dirty="0">
                <a:solidFill>
                  <a:srgbClr val="C00000"/>
                </a:solidFill>
                <a:latin typeface="Arial" panose="020B0604020202020204" pitchFamily="34" charset="0"/>
                <a:cs typeface="Arial" panose="020B0604020202020204" pitchFamily="34" charset="0"/>
              </a:rPr>
              <a:t>Social Crisis
</a:t>
            </a:r>
            <a:r>
              <a:rPr lang="en-US" sz="2000" dirty="0">
                <a:solidFill>
                  <a:srgbClr val="C00000"/>
                </a:solidFill>
                <a:latin typeface="Arial" panose="020B0604020202020204" pitchFamily="34" charset="0"/>
                <a:cs typeface="Arial" panose="020B0604020202020204" pitchFamily="34" charset="0"/>
              </a:rPr>
              <a:t>Growing inequality in consumption, wasteful and polluting minority vs majority of population in energy poverty. 
Social and political instability.</a:t>
            </a:r>
            <a:endParaRPr lang="en-US" dirty="0">
              <a:solidFill>
                <a:srgbClr val="C00000"/>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B330962D-83E0-C243-B89A-CFA615BC6413}"/>
              </a:ext>
            </a:extLst>
          </p:cNvPr>
          <p:cNvSpPr/>
          <p:nvPr/>
        </p:nvSpPr>
        <p:spPr>
          <a:xfrm>
            <a:off x="81504" y="65537"/>
            <a:ext cx="12028992" cy="812530"/>
          </a:xfrm>
          <a:prstGeom prst="rect">
            <a:avLst/>
          </a:prstGeom>
        </p:spPr>
        <p:txBody>
          <a:bodyPr wrap="square">
            <a:spAutoFit/>
          </a:bodyPr>
          <a:lstStyle/>
          <a:p>
            <a:pPr algn="ctr">
              <a:lnSpc>
                <a:spcPct val="78000"/>
              </a:lnSpc>
              <a:spcBef>
                <a:spcPct val="0"/>
              </a:spcBef>
              <a:buFontTx/>
              <a:buNone/>
            </a:pPr>
            <a:r>
              <a:rPr lang="en-US" altLang="en-US" sz="3200" b="1" dirty="0">
                <a:solidFill>
                  <a:srgbClr val="000000"/>
                </a:solidFill>
                <a:latin typeface="Arial" panose="020B0604020202020204" pitchFamily="34" charset="0"/>
              </a:rPr>
              <a:t>The civilizational crisis in the contemporary world:</a:t>
            </a:r>
          </a:p>
          <a:p>
            <a:pPr algn="ctr">
              <a:lnSpc>
                <a:spcPct val="78000"/>
              </a:lnSpc>
              <a:spcBef>
                <a:spcPct val="0"/>
              </a:spcBef>
              <a:buFontTx/>
              <a:buNone/>
            </a:pPr>
            <a:r>
              <a:rPr lang="en-US" altLang="en-US" sz="2800" b="1" dirty="0">
                <a:solidFill>
                  <a:srgbClr val="000000"/>
                </a:solidFill>
                <a:latin typeface="Arial" panose="020B0604020202020204" pitchFamily="34" charset="0"/>
              </a:rPr>
              <a:t>The converging material, ecological and social crisis </a:t>
            </a:r>
          </a:p>
        </p:txBody>
      </p:sp>
      <p:pic>
        <p:nvPicPr>
          <p:cNvPr id="11" name="Picture 2" descr="Oil Field Desktop Wallpaper #4TKPIW5 - Picserio.com">
            <a:extLst>
              <a:ext uri="{FF2B5EF4-FFF2-40B4-BE49-F238E27FC236}">
                <a16:creationId xmlns:a16="http://schemas.microsoft.com/office/drawing/2014/main" id="{5ABB6E58-F4EE-9742-A0F2-2364B74E66A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3936" y="1280343"/>
            <a:ext cx="2763331" cy="177255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00FC2E4D-6687-2141-BF24-6A5CD9363DC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3936" y="3198211"/>
            <a:ext cx="2763331" cy="1538243"/>
          </a:xfrm>
          <a:prstGeom prst="rect">
            <a:avLst/>
          </a:prstGeom>
          <a:ln>
            <a:solidFill>
              <a:schemeClr val="tx1"/>
            </a:solidFill>
          </a:ln>
        </p:spPr>
      </p:pic>
      <p:pic>
        <p:nvPicPr>
          <p:cNvPr id="15" name="Picture 14" descr="A picture containing city, outdoor, busy, shore&#10;&#10;Description automatically generated">
            <a:extLst>
              <a:ext uri="{FF2B5EF4-FFF2-40B4-BE49-F238E27FC236}">
                <a16:creationId xmlns:a16="http://schemas.microsoft.com/office/drawing/2014/main" id="{0EF2DE4E-5A90-CE4E-B4BD-1E6E12610B3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3936" y="4897675"/>
            <a:ext cx="2763331" cy="1554374"/>
          </a:xfrm>
          <a:prstGeom prst="rect">
            <a:avLst/>
          </a:prstGeom>
          <a:ln>
            <a:solidFill>
              <a:schemeClr val="tx1"/>
            </a:solidFill>
          </a:ln>
        </p:spPr>
      </p:pic>
      <p:sp>
        <p:nvSpPr>
          <p:cNvPr id="16" name="TextBox 15">
            <a:extLst>
              <a:ext uri="{FF2B5EF4-FFF2-40B4-BE49-F238E27FC236}">
                <a16:creationId xmlns:a16="http://schemas.microsoft.com/office/drawing/2014/main" id="{224AFBA5-470C-97BF-BDE9-06E036E5D86F}"/>
              </a:ext>
            </a:extLst>
          </p:cNvPr>
          <p:cNvSpPr txBox="1"/>
          <p:nvPr/>
        </p:nvSpPr>
        <p:spPr>
          <a:xfrm>
            <a:off x="10647910" y="5317683"/>
            <a:ext cx="1462586" cy="707886"/>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Capitalist system</a:t>
            </a:r>
            <a:endParaRPr lang="en-MX"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09538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a:spLocks noChangeArrowheads="1"/>
          </p:cNvSpPr>
          <p:nvPr/>
        </p:nvSpPr>
        <p:spPr bwMode="auto">
          <a:xfrm>
            <a:off x="195253" y="1656119"/>
            <a:ext cx="8043554" cy="44012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342900" indent="-342900">
              <a:buSzPct val="80000"/>
              <a:buFont typeface="Wingdings" pitchFamily="2" charset="2"/>
              <a:buChar char="Ø"/>
            </a:pPr>
            <a:r>
              <a:rPr lang="es-MX" sz="2000" b="1" dirty="0">
                <a:solidFill>
                  <a:srgbClr val="C00000"/>
                </a:solidFill>
                <a:latin typeface="Arial" charset="0"/>
              </a:rPr>
              <a:t>Bioclimatic design of dwellings/buildings; </a:t>
            </a:r>
            <a:r>
              <a:rPr lang="es-MX" sz="2000" b="1" dirty="0">
                <a:latin typeface="Arial" charset="0"/>
              </a:rPr>
              <a:t>efficient appliances; </a:t>
            </a:r>
          </a:p>
          <a:p>
            <a:pPr marL="342900" indent="-342900">
              <a:buSzPct val="80000"/>
              <a:buFont typeface="Wingdings" pitchFamily="2" charset="2"/>
              <a:buChar char="Ø"/>
            </a:pPr>
            <a:endParaRPr lang="es-MX" sz="2000" b="1" dirty="0">
              <a:solidFill>
                <a:srgbClr val="C00000"/>
              </a:solidFill>
              <a:latin typeface="Arial" charset="0"/>
            </a:endParaRPr>
          </a:p>
          <a:p>
            <a:pPr marL="342900" indent="-342900">
              <a:buSzPct val="80000"/>
              <a:buFont typeface="Wingdings" pitchFamily="2" charset="2"/>
              <a:buChar char="Ø"/>
            </a:pPr>
            <a:r>
              <a:rPr lang="es-MX" sz="2000" b="1" dirty="0">
                <a:solidFill>
                  <a:srgbClr val="C00000"/>
                </a:solidFill>
                <a:latin typeface="Arial" charset="0"/>
              </a:rPr>
              <a:t>Construction standards and maximum consumption per appliance </a:t>
            </a:r>
            <a:r>
              <a:rPr lang="es-MX" sz="2000" dirty="0">
                <a:latin typeface="Arial" charset="0"/>
              </a:rPr>
              <a:t>(refrigerator, AC, spotlights, stove). </a:t>
            </a:r>
          </a:p>
          <a:p>
            <a:pPr marL="342900" indent="-342900">
              <a:buSzPct val="80000"/>
              <a:buFont typeface="Wingdings" pitchFamily="2" charset="2"/>
              <a:buChar char="Ø"/>
            </a:pPr>
            <a:endParaRPr lang="es-MX" sz="2000" b="1" dirty="0">
              <a:solidFill>
                <a:srgbClr val="C00000"/>
              </a:solidFill>
              <a:latin typeface="Arial" charset="0"/>
            </a:endParaRPr>
          </a:p>
          <a:p>
            <a:pPr marL="342900" indent="-342900">
              <a:buSzPct val="80000"/>
              <a:buFont typeface="Wingdings" pitchFamily="2" charset="2"/>
              <a:buChar char="Ø"/>
            </a:pPr>
            <a:r>
              <a:rPr lang="es-MX" sz="2000" b="1" dirty="0">
                <a:latin typeface="Arial" charset="0"/>
              </a:rPr>
              <a:t>Massive program </a:t>
            </a:r>
            <a:r>
              <a:rPr lang="es-MX" sz="2000" b="1" dirty="0">
                <a:solidFill>
                  <a:srgbClr val="C00000"/>
                </a:solidFill>
                <a:latin typeface="Arial" charset="0"/>
              </a:rPr>
              <a:t>of solar heaters, zero waste, re-use of containers and containers.</a:t>
            </a:r>
          </a:p>
          <a:p>
            <a:pPr marL="342900" indent="-342900">
              <a:buSzPct val="80000"/>
              <a:buFont typeface="Wingdings" pitchFamily="2" charset="2"/>
              <a:buChar char="Ø"/>
            </a:pPr>
            <a:endParaRPr lang="es-MX" sz="2000" b="1" dirty="0">
              <a:solidFill>
                <a:srgbClr val="C00000"/>
              </a:solidFill>
              <a:latin typeface="Arial" charset="0"/>
            </a:endParaRPr>
          </a:p>
          <a:p>
            <a:pPr marL="342900" indent="-342900">
              <a:buSzPct val="80000"/>
              <a:buFont typeface="Wingdings" pitchFamily="2" charset="2"/>
              <a:buChar char="Ø"/>
            </a:pPr>
            <a:r>
              <a:rPr lang="es-MX" sz="2000" b="1" dirty="0">
                <a:latin typeface="Arial" charset="0"/>
              </a:rPr>
              <a:t>Laws to prevent </a:t>
            </a:r>
            <a:r>
              <a:rPr lang="es-MX" sz="2000" b="1" dirty="0">
                <a:solidFill>
                  <a:srgbClr val="C00000"/>
                </a:solidFill>
                <a:latin typeface="Arial" charset="0"/>
              </a:rPr>
              <a:t>planned obsolescence</a:t>
            </a:r>
          </a:p>
          <a:p>
            <a:pPr marL="342900" indent="-342900">
              <a:buSzPct val="80000"/>
              <a:buFont typeface="Wingdings" pitchFamily="2" charset="2"/>
              <a:buChar char="Ø"/>
            </a:pPr>
            <a:endParaRPr lang="es-MX" sz="2000" b="1" dirty="0">
              <a:solidFill>
                <a:srgbClr val="C00000"/>
              </a:solidFill>
              <a:latin typeface="Arial" charset="0"/>
            </a:endParaRPr>
          </a:p>
          <a:p>
            <a:pPr marL="342900" indent="-342900">
              <a:buSzPct val="80000"/>
              <a:buFont typeface="Wingdings" pitchFamily="2" charset="2"/>
              <a:buChar char="Ø"/>
            </a:pPr>
            <a:r>
              <a:rPr lang="es-MX" sz="2000" b="1" dirty="0">
                <a:latin typeface="Arial" charset="0"/>
              </a:rPr>
              <a:t>Promote </a:t>
            </a:r>
            <a:r>
              <a:rPr lang="es-MX" sz="2000" b="1" dirty="0">
                <a:solidFill>
                  <a:srgbClr val="C00000"/>
                </a:solidFill>
                <a:latin typeface="Arial" charset="0"/>
              </a:rPr>
              <a:t>food production with a low carbon footprint </a:t>
            </a:r>
            <a:r>
              <a:rPr lang="es-MX" sz="2000" b="1" dirty="0">
                <a:latin typeface="Arial" charset="0"/>
              </a:rPr>
              <a:t>(agroecology, urban gardens) </a:t>
            </a:r>
            <a:r>
              <a:rPr lang="es-MX" sz="2000" b="1" dirty="0">
                <a:solidFill>
                  <a:srgbClr val="C00000"/>
                </a:solidFill>
                <a:latin typeface="Arial" charset="0"/>
              </a:rPr>
              <a:t>and local consumption networks.</a:t>
            </a:r>
            <a:endParaRPr lang="es-MX" sz="2000" b="1" dirty="0">
              <a:latin typeface="Arial" charset="0"/>
            </a:endParaRPr>
          </a:p>
        </p:txBody>
      </p:sp>
      <p:sp>
        <p:nvSpPr>
          <p:cNvPr id="6" name="Rectangle 2"/>
          <p:cNvSpPr>
            <a:spLocks noChangeArrowheads="1"/>
          </p:cNvSpPr>
          <p:nvPr/>
        </p:nvSpPr>
        <p:spPr bwMode="auto">
          <a:xfrm>
            <a:off x="396339" y="197904"/>
            <a:ext cx="8530936" cy="97123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39240" bIns="0" anchor="ct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s-MX" sz="3200" b="1" dirty="0">
                <a:solidFill>
                  <a:srgbClr val="000000"/>
                </a:solidFill>
                <a:latin typeface="Arial" charset="0"/>
              </a:rPr>
              <a:t>Sustainable energy transition:</a:t>
            </a:r>
            <a:r>
              <a:rPr lang="es-MX" sz="2800" b="1" dirty="0">
                <a:solidFill>
                  <a:srgbClr val="000000"/>
                </a:solidFill>
                <a:latin typeface="Arial" charset="0"/>
              </a:rPr>
              <a:t>
reduced residential/commercial </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s-MX" sz="2800" b="1" dirty="0">
                <a:solidFill>
                  <a:srgbClr val="000000"/>
                </a:solidFill>
                <a:latin typeface="Arial" charset="0"/>
              </a:rPr>
              <a:t>energy use </a:t>
            </a:r>
            <a:endParaRPr lang="es-ES" sz="2800" b="1" dirty="0">
              <a:solidFill>
                <a:srgbClr val="000000"/>
              </a:solidFill>
              <a:latin typeface="Arial" charset="0"/>
            </a:endParaRPr>
          </a:p>
        </p:txBody>
      </p:sp>
      <p:pic>
        <p:nvPicPr>
          <p:cNvPr id="8" name="Picture 2" descr="Resultado de imagen para urban garden">
            <a:extLst>
              <a:ext uri="{FF2B5EF4-FFF2-40B4-BE49-F238E27FC236}">
                <a16:creationId xmlns:a16="http://schemas.microsoft.com/office/drawing/2014/main" id="{68DF7505-E6E3-B648-A408-A182F0C4E24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901523" y="981205"/>
            <a:ext cx="2619063" cy="196429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 name="Picture 11">
            <a:extLst>
              <a:ext uri="{FF2B5EF4-FFF2-40B4-BE49-F238E27FC236}">
                <a16:creationId xmlns:a16="http://schemas.microsoft.com/office/drawing/2014/main" id="{073B361D-DC45-984E-9124-472AE5ED98BA}"/>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7833669" y="3540871"/>
            <a:ext cx="1353451" cy="6384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12">
            <a:extLst>
              <a:ext uri="{FF2B5EF4-FFF2-40B4-BE49-F238E27FC236}">
                <a16:creationId xmlns:a16="http://schemas.microsoft.com/office/drawing/2014/main" id="{D1ED56AD-FE63-B742-BF21-6F001DC30F6B}"/>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356171" y="3132925"/>
            <a:ext cx="1164415" cy="1454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7" descr="F:\documento de word con las fotos ecotecnologia\paneles solares\5 - aplicacion residencial.jpg">
            <a:extLst>
              <a:ext uri="{FF2B5EF4-FFF2-40B4-BE49-F238E27FC236}">
                <a16:creationId xmlns:a16="http://schemas.microsoft.com/office/drawing/2014/main" id="{90838364-43F6-F448-85DD-5A106CE7462D}"/>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412874" y="4767941"/>
            <a:ext cx="1886592" cy="747885"/>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3">
            <a:extLst>
              <a:ext uri="{FF2B5EF4-FFF2-40B4-BE49-F238E27FC236}">
                <a16:creationId xmlns:a16="http://schemas.microsoft.com/office/drawing/2014/main" id="{BB169FF2-7387-D049-B78E-2983ED149EDC}"/>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8323332" y="5876796"/>
            <a:ext cx="1938315" cy="87913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58896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CB675C87-3704-5641-AC7B-82E7895797C8}"/>
              </a:ext>
            </a:extLst>
          </p:cNvPr>
          <p:cNvSpPr>
            <a:spLocks noChangeArrowheads="1"/>
          </p:cNvSpPr>
          <p:nvPr/>
        </p:nvSpPr>
        <p:spPr bwMode="auto">
          <a:xfrm>
            <a:off x="228600" y="128429"/>
            <a:ext cx="10359736" cy="8159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39240" bIns="0" anchor="ct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s-MX" sz="3200" b="1" dirty="0">
                <a:solidFill>
                  <a:srgbClr val="000000"/>
                </a:solidFill>
                <a:latin typeface="Arial" charset="0"/>
              </a:rPr>
              <a:t>Sustainable energy transition:
</a:t>
            </a:r>
            <a:r>
              <a:rPr lang="es-MX" sz="2800" b="1" dirty="0">
                <a:solidFill>
                  <a:srgbClr val="000000"/>
                </a:solidFill>
                <a:latin typeface="Arial" charset="0"/>
              </a:rPr>
              <a:t>reduction of energy consumption for transport</a:t>
            </a:r>
            <a:endParaRPr lang="es-MX" sz="3200" dirty="0">
              <a:solidFill>
                <a:srgbClr val="000000"/>
              </a:solidFill>
            </a:endParaRPr>
          </a:p>
        </p:txBody>
      </p:sp>
      <p:sp>
        <p:nvSpPr>
          <p:cNvPr id="5" name="Text Box 3">
            <a:extLst>
              <a:ext uri="{FF2B5EF4-FFF2-40B4-BE49-F238E27FC236}">
                <a16:creationId xmlns:a16="http://schemas.microsoft.com/office/drawing/2014/main" id="{695D0EFD-1A6C-5540-AEB9-B85C08D44F22}"/>
              </a:ext>
            </a:extLst>
          </p:cNvPr>
          <p:cNvSpPr txBox="1">
            <a:spLocks noChangeArrowheads="1"/>
          </p:cNvSpPr>
          <p:nvPr/>
        </p:nvSpPr>
        <p:spPr bwMode="auto">
          <a:xfrm>
            <a:off x="370388" y="1306286"/>
            <a:ext cx="7620221" cy="5050066"/>
          </a:xfrm>
          <a:prstGeom prst="rect">
            <a:avLst/>
          </a:prstGeom>
          <a:noFill/>
          <a:ln>
            <a:noFill/>
          </a:ln>
          <a:effec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charset="0"/>
                <a:ea typeface="ＭＳ Ｐゴシック" charset="0"/>
                <a:cs typeface="ＭＳ Ｐゴシック"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charset="0"/>
                <a:ea typeface="ＭＳ Ｐゴシック" charset="0"/>
                <a:cs typeface="ＭＳ Ｐゴシック" charset="0"/>
              </a:defRPr>
            </a:lvl2pPr>
            <a:lvl3pPr marL="11430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charset="0"/>
                <a:ea typeface="ＭＳ Ｐゴシック" charset="0"/>
                <a:cs typeface="ＭＳ Ｐゴシック" charset="0"/>
              </a:defRPr>
            </a:lvl3pPr>
            <a:lvl4pPr marL="16002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charset="0"/>
                <a:ea typeface="ＭＳ Ｐゴシック" charset="0"/>
                <a:cs typeface="ＭＳ Ｐゴシック" charset="0"/>
              </a:defRPr>
            </a:lvl4pPr>
            <a:lvl5pPr marL="20574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charset="0"/>
                <a:ea typeface="ＭＳ Ｐゴシック" charset="0"/>
                <a:cs typeface="ＭＳ Ｐゴシック"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charset="0"/>
                <a:ea typeface="ＭＳ Ｐゴシック" charset="0"/>
                <a:cs typeface="ＭＳ Ｐゴシック"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charset="0"/>
                <a:ea typeface="ＭＳ Ｐゴシック" charset="0"/>
                <a:cs typeface="ＭＳ Ｐゴシック"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charset="0"/>
                <a:ea typeface="ＭＳ Ｐゴシック" charset="0"/>
                <a:cs typeface="ＭＳ Ｐゴシック"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charset="0"/>
                <a:ea typeface="ＭＳ Ｐゴシック" charset="0"/>
                <a:cs typeface="ＭＳ Ｐゴシック" charset="0"/>
              </a:defRPr>
            </a:lvl9pPr>
          </a:lstStyle>
          <a:p>
            <a:pPr>
              <a:buSzPct val="100000"/>
            </a:pPr>
            <a:r>
              <a:rPr lang="en-US" sz="2000" b="1" dirty="0">
                <a:solidFill>
                  <a:srgbClr val="C00000"/>
                </a:solidFill>
                <a:latin typeface="Arial" charset="0"/>
                <a:cs typeface="Gill Sans" charset="0"/>
              </a:rPr>
              <a:t>Specific measures of immediate effect that do not imply an economic cost</a:t>
            </a:r>
          </a:p>
          <a:p>
            <a:pPr>
              <a:buSzPct val="100000"/>
            </a:pPr>
            <a:endParaRPr lang="en-US" b="1" dirty="0">
              <a:solidFill>
                <a:srgbClr val="C00000"/>
              </a:solidFill>
              <a:latin typeface="Arial" charset="0"/>
              <a:cs typeface="Gill Sans" charset="0"/>
            </a:endParaRPr>
          </a:p>
          <a:p>
            <a:pPr marL="285750" indent="-285750">
              <a:buSzPct val="100000"/>
              <a:buFont typeface="Wingdings" pitchFamily="2" charset="2"/>
              <a:buChar char="Ø"/>
            </a:pPr>
            <a:r>
              <a:rPr lang="en-US" b="1" dirty="0">
                <a:latin typeface="Arial" charset="0"/>
                <a:cs typeface="Gill Sans" charset="0"/>
              </a:rPr>
              <a:t>Reduce the maximum speed.</a:t>
            </a:r>
          </a:p>
          <a:p>
            <a:pPr marL="285750" indent="-285750">
              <a:buSzPct val="100000"/>
              <a:buFont typeface="Wingdings" pitchFamily="2" charset="2"/>
              <a:buChar char="Ø"/>
            </a:pPr>
            <a:r>
              <a:rPr lang="en-US" b="1" dirty="0">
                <a:latin typeface="Arial" charset="0"/>
                <a:cs typeface="Gill Sans" charset="0"/>
              </a:rPr>
              <a:t>Prohibit the sale of vehicles with a yield &lt; 15 km/l</a:t>
            </a:r>
          </a:p>
          <a:p>
            <a:pPr marL="285750" indent="-285750">
              <a:buSzPct val="100000"/>
              <a:buFont typeface="Wingdings" pitchFamily="2" charset="2"/>
              <a:buChar char="Ø"/>
            </a:pPr>
            <a:r>
              <a:rPr lang="en-US" b="1" dirty="0">
                <a:latin typeface="Arial" charset="0"/>
                <a:cs typeface="Gill Sans" charset="0"/>
              </a:rPr>
              <a:t>Discourage the use of the private car</a:t>
            </a:r>
            <a:endParaRPr lang="en-US" b="1" dirty="0">
              <a:solidFill>
                <a:srgbClr val="C00000"/>
              </a:solidFill>
              <a:latin typeface="Arial" charset="0"/>
              <a:cs typeface="Gill Sans" charset="0"/>
            </a:endParaRPr>
          </a:p>
          <a:p>
            <a:pPr>
              <a:buSzPct val="100000"/>
            </a:pPr>
            <a:endParaRPr lang="en-US" b="1" dirty="0">
              <a:solidFill>
                <a:srgbClr val="C00000"/>
              </a:solidFill>
              <a:latin typeface="Arial" charset="0"/>
              <a:cs typeface="Gill Sans" charset="0"/>
            </a:endParaRPr>
          </a:p>
          <a:p>
            <a:pPr>
              <a:buSzPct val="100000"/>
            </a:pPr>
            <a:r>
              <a:rPr lang="en-US" sz="2000" b="1" dirty="0">
                <a:solidFill>
                  <a:srgbClr val="C00000"/>
                </a:solidFill>
                <a:latin typeface="Arial" charset="0"/>
                <a:cs typeface="Gill Sans" charset="0"/>
              </a:rPr>
              <a:t>Measures that require more time and/or investment:</a:t>
            </a:r>
          </a:p>
          <a:p>
            <a:pPr>
              <a:buSzPct val="100000"/>
            </a:pPr>
            <a:endParaRPr lang="en-US" b="1" dirty="0">
              <a:solidFill>
                <a:srgbClr val="C00000"/>
              </a:solidFill>
              <a:latin typeface="Arial" charset="0"/>
              <a:cs typeface="Gill Sans" charset="0"/>
            </a:endParaRPr>
          </a:p>
          <a:p>
            <a:pPr marL="285750" indent="-285750">
              <a:buSzPct val="100000"/>
              <a:buFont typeface="Wingdings" pitchFamily="2" charset="2"/>
              <a:buChar char="Ø"/>
            </a:pPr>
            <a:r>
              <a:rPr lang="en-US" b="1" dirty="0">
                <a:latin typeface="Arial" charset="0"/>
                <a:cs typeface="Gill Sans" charset="0"/>
              </a:rPr>
              <a:t>Massive increase in electrified public transport</a:t>
            </a:r>
          </a:p>
          <a:p>
            <a:pPr marL="285750" indent="-285750">
              <a:buSzPct val="100000"/>
              <a:buFont typeface="Wingdings" pitchFamily="2" charset="2"/>
              <a:buChar char="Ø"/>
            </a:pPr>
            <a:r>
              <a:rPr lang="en-US" b="1" dirty="0">
                <a:latin typeface="Arial" charset="0"/>
                <a:cs typeface="Gill Sans" charset="0"/>
              </a:rPr>
              <a:t>Promote the use of bicycles and pedestrian mobility</a:t>
            </a:r>
          </a:p>
          <a:p>
            <a:pPr marL="285750" indent="-285750">
              <a:buSzPct val="100000"/>
              <a:buFont typeface="Wingdings" pitchFamily="2" charset="2"/>
              <a:buChar char="Ø"/>
            </a:pPr>
            <a:r>
              <a:rPr lang="en-US" b="1" dirty="0">
                <a:latin typeface="Arial" charset="0"/>
                <a:cs typeface="Gill Sans" charset="0"/>
              </a:rPr>
              <a:t>Redesigning cities to live close to the workplace and services</a:t>
            </a:r>
          </a:p>
          <a:p>
            <a:pPr marL="285750" indent="-285750">
              <a:buSzPct val="100000"/>
              <a:buFont typeface="Wingdings" pitchFamily="2" charset="2"/>
              <a:buChar char="Ø"/>
            </a:pPr>
            <a:r>
              <a:rPr lang="en-US" b="1" dirty="0">
                <a:latin typeface="Arial" charset="0"/>
                <a:cs typeface="Gill Sans" charset="0"/>
              </a:rPr>
              <a:t>Teleworking and virtual work centers within walking distance from home</a:t>
            </a:r>
          </a:p>
          <a:p>
            <a:pPr marL="285750" indent="-285750">
              <a:buSzPct val="100000"/>
              <a:buFont typeface="Wingdings" pitchFamily="2" charset="2"/>
              <a:buChar char="Ø"/>
            </a:pPr>
            <a:r>
              <a:rPr lang="en-US" b="1" dirty="0">
                <a:latin typeface="Arial" charset="0"/>
                <a:cs typeface="Gill Sans" charset="0"/>
              </a:rPr>
              <a:t>Reduce the consumption of products imported or produced from distant places</a:t>
            </a:r>
            <a:endParaRPr lang="en-US" b="1" dirty="0">
              <a:latin typeface="Arial" panose="020B0604020202020204" pitchFamily="34" charset="0"/>
              <a:cs typeface="Arial" panose="020B0604020202020204" pitchFamily="34" charset="0"/>
            </a:endParaRPr>
          </a:p>
        </p:txBody>
      </p:sp>
      <p:pic>
        <p:nvPicPr>
          <p:cNvPr id="6" name="Imagen 8">
            <a:extLst>
              <a:ext uri="{FF2B5EF4-FFF2-40B4-BE49-F238E27FC236}">
                <a16:creationId xmlns:a16="http://schemas.microsoft.com/office/drawing/2014/main" id="{C4261E32-D127-6943-BCD0-0258E393F0F2}"/>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8945646" y="944404"/>
            <a:ext cx="3114819" cy="1871906"/>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8" name="Picture 2" descr="Imagen relacionada">
            <a:extLst>
              <a:ext uri="{FF2B5EF4-FFF2-40B4-BE49-F238E27FC236}">
                <a16:creationId xmlns:a16="http://schemas.microsoft.com/office/drawing/2014/main" id="{DCC5DD1D-221B-A145-A00D-CB8E5EEAC4B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945645" y="4748239"/>
            <a:ext cx="3114819" cy="205561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a:extLst>
              <a:ext uri="{FF2B5EF4-FFF2-40B4-BE49-F238E27FC236}">
                <a16:creationId xmlns:a16="http://schemas.microsoft.com/office/drawing/2014/main" id="{D0D48283-41FF-7C4E-B11E-3362BCCB5A97}"/>
              </a:ext>
            </a:extLst>
          </p:cNvPr>
          <p:cNvPicPr/>
          <p:nvPr/>
        </p:nvPicPr>
        <p:blipFill>
          <a:blip r:embed="rId4" cstate="screen">
            <a:extLst>
              <a:ext uri="{28A0092B-C50C-407E-A947-70E740481C1C}">
                <a14:useLocalDpi xmlns:a14="http://schemas.microsoft.com/office/drawing/2010/main"/>
              </a:ext>
            </a:extLst>
          </a:blip>
          <a:stretch/>
        </p:blipFill>
        <p:spPr>
          <a:xfrm>
            <a:off x="8945646" y="2665553"/>
            <a:ext cx="3114819" cy="2137828"/>
          </a:xfrm>
          <a:prstGeom prst="rect">
            <a:avLst/>
          </a:prstGeom>
          <a:ln>
            <a:noFill/>
          </a:ln>
        </p:spPr>
      </p:pic>
    </p:spTree>
    <p:extLst>
      <p:ext uri="{BB962C8B-B14F-4D97-AF65-F5344CB8AC3E}">
        <p14:creationId xmlns:p14="http://schemas.microsoft.com/office/powerpoint/2010/main" val="589728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a:spLocks noChangeArrowheads="1"/>
          </p:cNvSpPr>
          <p:nvPr/>
        </p:nvSpPr>
        <p:spPr bwMode="auto">
          <a:xfrm>
            <a:off x="626456" y="1224495"/>
            <a:ext cx="6865518" cy="2677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285750" indent="-285750">
              <a:buSzPct val="80000"/>
              <a:buFont typeface="Wingdings" pitchFamily="2" charset="2"/>
              <a:buChar char="Ø"/>
            </a:pPr>
            <a:r>
              <a:rPr lang="es-MX" sz="2400" b="1" spc="-1" dirty="0">
                <a:solidFill>
                  <a:srgbClr val="C00000"/>
                </a:solidFill>
                <a:latin typeface="Arial" panose="020B0604020202020204" pitchFamily="34" charset="0"/>
                <a:cs typeface="Arial" panose="020B0604020202020204" pitchFamily="34" charset="0"/>
              </a:rPr>
              <a:t>Increase efficiency </a:t>
            </a:r>
            <a:r>
              <a:rPr lang="es-MX" sz="2400" b="1" spc="-1" dirty="0">
                <a:latin typeface="Arial" panose="020B0604020202020204" pitchFamily="34" charset="0"/>
                <a:cs typeface="Arial" panose="020B0604020202020204" pitchFamily="34" charset="0"/>
              </a:rPr>
              <a:t>in energy-intensive industries </a:t>
            </a:r>
            <a:r>
              <a:rPr lang="es-MX" sz="2400" spc="-1" dirty="0">
                <a:latin typeface="Arial" panose="020B0604020202020204" pitchFamily="34" charset="0"/>
                <a:cs typeface="Arial" panose="020B0604020202020204" pitchFamily="34" charset="0"/>
              </a:rPr>
              <a:t>(refineries, cement, steel, chemical)</a:t>
            </a:r>
            <a:r>
              <a:rPr lang="es-MX" sz="2400" b="1" spc="-1" dirty="0">
                <a:solidFill>
                  <a:srgbClr val="C00000"/>
                </a:solidFill>
                <a:latin typeface="Arial" panose="020B0604020202020204" pitchFamily="34" charset="0"/>
                <a:cs typeface="Arial" panose="020B0604020202020204" pitchFamily="34" charset="0"/>
              </a:rPr>
              <a:t>
Promote efficient cogeneration </a:t>
            </a:r>
            <a:r>
              <a:rPr lang="es-MX" sz="2400" b="1" spc="-1" dirty="0">
                <a:latin typeface="Arial" panose="020B0604020202020204" pitchFamily="34" charset="0"/>
                <a:cs typeface="Arial" panose="020B0604020202020204" pitchFamily="34" charset="0"/>
              </a:rPr>
              <a:t>in mills, refineries and others</a:t>
            </a:r>
            <a:r>
              <a:rPr lang="es-MX" sz="2400" b="1" spc="-1" dirty="0">
                <a:solidFill>
                  <a:srgbClr val="C00000"/>
                </a:solidFill>
                <a:latin typeface="Arial" panose="020B0604020202020204" pitchFamily="34" charset="0"/>
                <a:cs typeface="Arial" panose="020B0604020202020204" pitchFamily="34" charset="0"/>
              </a:rPr>
              <a:t>
Substitution of fossil fuels for thermal uses </a:t>
            </a:r>
            <a:r>
              <a:rPr lang="es-MX" sz="2400" b="1" spc="-1" dirty="0">
                <a:latin typeface="Arial" panose="020B0604020202020204" pitchFamily="34" charset="0"/>
                <a:cs typeface="Arial" panose="020B0604020202020204" pitchFamily="34" charset="0"/>
              </a:rPr>
              <a:t>with bioenergy and concentrated solar energy.</a:t>
            </a:r>
            <a:endParaRPr lang="es-MX" sz="2400" b="1" dirty="0">
              <a:latin typeface="Arial" panose="020B0604020202020204" pitchFamily="34" charset="0"/>
              <a:cs typeface="Arial" panose="020B0604020202020204" pitchFamily="34" charset="0"/>
            </a:endParaRPr>
          </a:p>
        </p:txBody>
      </p:sp>
      <p:sp>
        <p:nvSpPr>
          <p:cNvPr id="6" name="Rectangle 2"/>
          <p:cNvSpPr>
            <a:spLocks noChangeArrowheads="1"/>
          </p:cNvSpPr>
          <p:nvPr/>
        </p:nvSpPr>
        <p:spPr bwMode="auto">
          <a:xfrm>
            <a:off x="270795" y="9971"/>
            <a:ext cx="10068160" cy="95508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39240" bIns="0" anchor="ct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s-MX" sz="3200" b="1" dirty="0">
                <a:solidFill>
                  <a:srgbClr val="000000"/>
                </a:solidFill>
                <a:latin typeface="Arial" charset="0"/>
              </a:rPr>
              <a:t>Sustainable energy transition:
</a:t>
            </a:r>
            <a:r>
              <a:rPr lang="es-MX" sz="2800" b="1" dirty="0">
                <a:solidFill>
                  <a:srgbClr val="000000"/>
                </a:solidFill>
                <a:latin typeface="Arial" charset="0"/>
              </a:rPr>
              <a:t>industrial sector</a:t>
            </a:r>
            <a:endParaRPr lang="es-ES" sz="3200" b="1" dirty="0">
              <a:solidFill>
                <a:srgbClr val="000000"/>
              </a:solidFill>
              <a:latin typeface="Arial" charset="0"/>
            </a:endParaRPr>
          </a:p>
        </p:txBody>
      </p:sp>
      <p:sp>
        <p:nvSpPr>
          <p:cNvPr id="4" name="Rectangle 3">
            <a:extLst>
              <a:ext uri="{FF2B5EF4-FFF2-40B4-BE49-F238E27FC236}">
                <a16:creationId xmlns:a16="http://schemas.microsoft.com/office/drawing/2014/main" id="{EAE4BBCF-563B-3F43-9C98-C5AE39E1712B}"/>
              </a:ext>
            </a:extLst>
          </p:cNvPr>
          <p:cNvSpPr/>
          <p:nvPr/>
        </p:nvSpPr>
        <p:spPr>
          <a:xfrm>
            <a:off x="423195" y="4145194"/>
            <a:ext cx="7272040" cy="2031325"/>
          </a:xfrm>
          <a:prstGeom prst="rect">
            <a:avLst/>
          </a:prstGeom>
          <a:solidFill>
            <a:schemeClr val="bg2">
              <a:lumMod val="20000"/>
              <a:lumOff val="80000"/>
            </a:schemeClr>
          </a:solidFill>
          <a:ln>
            <a:solidFill>
              <a:schemeClr val="tx1"/>
            </a:solidFill>
          </a:ln>
        </p:spPr>
        <p:txBody>
          <a:bodyPr wrap="square">
            <a:spAutoFit/>
          </a:bodyPr>
          <a:lstStyle/>
          <a:p>
            <a:r>
              <a:rPr lang="en-US" b="1" dirty="0">
                <a:latin typeface="Arial" charset="0"/>
                <a:ea typeface="Arial" charset="0"/>
                <a:cs typeface="Arial" charset="0"/>
              </a:rPr>
              <a:t>Strategic planning: redirecting resources towards sustainability</a:t>
            </a:r>
          </a:p>
          <a:p>
            <a:endParaRPr lang="en-US" b="1" dirty="0">
              <a:latin typeface="Arial" charset="0"/>
              <a:ea typeface="Arial" charset="0"/>
              <a:cs typeface="Arial" charset="0"/>
            </a:endParaRPr>
          </a:p>
          <a:p>
            <a:pPr marL="285750" indent="-285750">
              <a:buFont typeface="Wingdings" pitchFamily="2" charset="2"/>
              <a:buChar char="Ø"/>
            </a:pPr>
            <a:r>
              <a:rPr lang="en-US" b="1" dirty="0">
                <a:solidFill>
                  <a:srgbClr val="C00000"/>
                </a:solidFill>
                <a:latin typeface="Arial" charset="0"/>
                <a:ea typeface="Arial" charset="0"/>
                <a:cs typeface="Arial" charset="0"/>
              </a:rPr>
              <a:t>stop betting on energy-intensive industries </a:t>
            </a:r>
            <a:r>
              <a:rPr lang="en-US" b="1" dirty="0">
                <a:latin typeface="Arial" charset="0"/>
                <a:ea typeface="Arial" charset="0"/>
                <a:cs typeface="Arial" charset="0"/>
              </a:rPr>
              <a:t>(export, automotive, aviation, international tourism, etc.) </a:t>
            </a:r>
          </a:p>
          <a:p>
            <a:pPr marL="285750" indent="-285750">
              <a:buFont typeface="Wingdings" pitchFamily="2" charset="2"/>
              <a:buChar char="Ø"/>
            </a:pPr>
            <a:endParaRPr lang="en-US" b="1" dirty="0">
              <a:latin typeface="Arial" charset="0"/>
              <a:ea typeface="Arial" charset="0"/>
              <a:cs typeface="Arial" charset="0"/>
            </a:endParaRPr>
          </a:p>
          <a:p>
            <a:pPr marL="285750" indent="-285750">
              <a:buFont typeface="Wingdings" pitchFamily="2" charset="2"/>
              <a:buChar char="Ø"/>
            </a:pPr>
            <a:r>
              <a:rPr lang="en-US" b="1" dirty="0">
                <a:solidFill>
                  <a:srgbClr val="C00000"/>
                </a:solidFill>
                <a:latin typeface="Arial" charset="0"/>
                <a:ea typeface="Arial" charset="0"/>
                <a:cs typeface="Arial" charset="0"/>
              </a:rPr>
              <a:t>reorienting the economy towards domestic needs</a:t>
            </a:r>
            <a:r>
              <a:rPr lang="en-US" b="1" dirty="0">
                <a:latin typeface="Arial" charset="0"/>
                <a:ea typeface="Arial" charset="0"/>
                <a:cs typeface="Arial" charset="0"/>
              </a:rPr>
              <a:t>: food self-sufficiency, public transport, health, education</a:t>
            </a:r>
            <a:endParaRPr lang="en-US" dirty="0"/>
          </a:p>
        </p:txBody>
      </p:sp>
      <p:pic>
        <p:nvPicPr>
          <p:cNvPr id="11" name="Picture 10">
            <a:extLst>
              <a:ext uri="{FF2B5EF4-FFF2-40B4-BE49-F238E27FC236}">
                <a16:creationId xmlns:a16="http://schemas.microsoft.com/office/drawing/2014/main" id="{F7428A58-16F9-E24E-B638-D2CFA46B6DA2}"/>
              </a:ext>
            </a:extLst>
          </p:cNvPr>
          <p:cNvPicPr/>
          <p:nvPr/>
        </p:nvPicPr>
        <p:blipFill>
          <a:blip r:embed="rId3" cstate="email">
            <a:extLst>
              <a:ext uri="{28A0092B-C50C-407E-A947-70E740481C1C}">
                <a14:useLocalDpi xmlns:a14="http://schemas.microsoft.com/office/drawing/2010/main"/>
              </a:ext>
            </a:extLst>
          </a:blip>
          <a:stretch/>
        </p:blipFill>
        <p:spPr>
          <a:xfrm>
            <a:off x="9349777" y="1409988"/>
            <a:ext cx="1978356" cy="1714600"/>
          </a:xfrm>
          <a:prstGeom prst="rect">
            <a:avLst/>
          </a:prstGeom>
          <a:ln>
            <a:noFill/>
          </a:ln>
        </p:spPr>
      </p:pic>
      <p:pic>
        <p:nvPicPr>
          <p:cNvPr id="3" name="Imagen 2">
            <a:extLst>
              <a:ext uri="{FF2B5EF4-FFF2-40B4-BE49-F238E27FC236}">
                <a16:creationId xmlns:a16="http://schemas.microsoft.com/office/drawing/2014/main" id="{C1926E0C-0C62-1244-B681-1B61EDBA69A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004105" y="4041272"/>
            <a:ext cx="2659641" cy="1663980"/>
          </a:xfrm>
          <a:prstGeom prst="rect">
            <a:avLst/>
          </a:prstGeom>
        </p:spPr>
      </p:pic>
      <p:sp>
        <p:nvSpPr>
          <p:cNvPr id="7" name="CuadroTexto 6">
            <a:extLst>
              <a:ext uri="{FF2B5EF4-FFF2-40B4-BE49-F238E27FC236}">
                <a16:creationId xmlns:a16="http://schemas.microsoft.com/office/drawing/2014/main" id="{6061E89F-A7BF-6C4F-9AB8-59422E2770A4}"/>
              </a:ext>
            </a:extLst>
          </p:cNvPr>
          <p:cNvSpPr txBox="1"/>
          <p:nvPr/>
        </p:nvSpPr>
        <p:spPr>
          <a:xfrm>
            <a:off x="8910938" y="5745785"/>
            <a:ext cx="2652516" cy="461665"/>
          </a:xfrm>
          <a:prstGeom prst="rect">
            <a:avLst/>
          </a:prstGeom>
          <a:noFill/>
        </p:spPr>
        <p:txBody>
          <a:bodyPr wrap="square" rtlCol="0">
            <a:spAutoFit/>
          </a:bodyPr>
          <a:lstStyle/>
          <a:p>
            <a:pPr algn="ctr"/>
            <a:r>
              <a:rPr lang="es-MX" sz="1200" dirty="0">
                <a:latin typeface="Arial" panose="020B0604020202020204" pitchFamily="34" charset="0"/>
                <a:cs typeface="Arial" panose="020B0604020202020204" pitchFamily="34" charset="0"/>
              </a:rPr>
              <a:t>Cogeneración CYDSA, Coatzacoalcos 80 MW</a:t>
            </a:r>
          </a:p>
        </p:txBody>
      </p:sp>
      <p:sp>
        <p:nvSpPr>
          <p:cNvPr id="2" name="CuadroTexto 1">
            <a:extLst>
              <a:ext uri="{FF2B5EF4-FFF2-40B4-BE49-F238E27FC236}">
                <a16:creationId xmlns:a16="http://schemas.microsoft.com/office/drawing/2014/main" id="{13CC97B8-16B4-1742-807A-CA6CB1DB3124}"/>
              </a:ext>
            </a:extLst>
          </p:cNvPr>
          <p:cNvSpPr txBox="1"/>
          <p:nvPr/>
        </p:nvSpPr>
        <p:spPr>
          <a:xfrm>
            <a:off x="9507130" y="3124588"/>
            <a:ext cx="1572866" cy="461665"/>
          </a:xfrm>
          <a:prstGeom prst="rect">
            <a:avLst/>
          </a:prstGeom>
          <a:noFill/>
        </p:spPr>
        <p:txBody>
          <a:bodyPr wrap="none" rtlCol="0">
            <a:spAutoFit/>
          </a:bodyPr>
          <a:lstStyle/>
          <a:p>
            <a:pPr algn="ctr"/>
            <a:r>
              <a:rPr lang="es-MX" sz="1200" dirty="0">
                <a:latin typeface="Arial" panose="020B0604020202020204" pitchFamily="34" charset="0"/>
                <a:cs typeface="Arial" panose="020B0604020202020204" pitchFamily="34" charset="0"/>
              </a:rPr>
              <a:t>Caldera de Biomasa</a:t>
            </a:r>
          </a:p>
          <a:p>
            <a:pPr algn="ctr"/>
            <a:r>
              <a:rPr lang="es-MX" sz="1200" dirty="0">
                <a:latin typeface="Arial" panose="020B0604020202020204" pitchFamily="34" charset="0"/>
                <a:cs typeface="Arial" panose="020B0604020202020204" pitchFamily="34" charset="0"/>
              </a:rPr>
              <a:t>Industria Tequilera</a:t>
            </a:r>
          </a:p>
        </p:txBody>
      </p:sp>
    </p:spTree>
    <p:extLst>
      <p:ext uri="{BB962C8B-B14F-4D97-AF65-F5344CB8AC3E}">
        <p14:creationId xmlns:p14="http://schemas.microsoft.com/office/powerpoint/2010/main" val="31076985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eo classical economics theory">
            <a:extLst>
              <a:ext uri="{FF2B5EF4-FFF2-40B4-BE49-F238E27FC236}">
                <a16:creationId xmlns:a16="http://schemas.microsoft.com/office/drawing/2014/main" id="{9EE64A7B-33B3-EBC9-0372-217EF2A0373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960196" y="924867"/>
            <a:ext cx="5191330" cy="2982655"/>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7">
            <a:extLst>
              <a:ext uri="{FF2B5EF4-FFF2-40B4-BE49-F238E27FC236}">
                <a16:creationId xmlns:a16="http://schemas.microsoft.com/office/drawing/2014/main" id="{7F0D75E6-077E-894F-84A2-1BF959FE901D}"/>
              </a:ext>
            </a:extLst>
          </p:cNvPr>
          <p:cNvSpPr>
            <a:spLocks noChangeArrowheads="1"/>
          </p:cNvSpPr>
          <p:nvPr/>
        </p:nvSpPr>
        <p:spPr bwMode="auto">
          <a:xfrm>
            <a:off x="216061" y="76799"/>
            <a:ext cx="11820226" cy="476412"/>
          </a:xfrm>
          <a:prstGeom prst="rect">
            <a:avLst/>
          </a:prstGeom>
          <a:noFill/>
          <a:ln>
            <a:noFill/>
          </a:ln>
        </p:spPr>
        <p:txBody>
          <a:bodyPr wrap="square">
            <a:spAutoFit/>
          </a:bodyPr>
          <a:lstStyle>
            <a:lvl1pPr>
              <a:spcBef>
                <a:spcPct val="20000"/>
              </a:spcBef>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Calibri" panose="020F0502020204030204" pitchFamily="34" charset="0"/>
                <a:ea typeface="ＭＳ Ｐゴシック" panose="020B0600070205080204" pitchFamily="34" charset="-128"/>
              </a:defRPr>
            </a:lvl9pPr>
          </a:lstStyle>
          <a:p>
            <a:pPr algn="ctr">
              <a:lnSpc>
                <a:spcPct val="78000"/>
              </a:lnSpc>
              <a:spcBef>
                <a:spcPct val="0"/>
              </a:spcBef>
              <a:buFontTx/>
              <a:buNone/>
            </a:pPr>
            <a:r>
              <a:rPr lang="en-US" altLang="en-US" b="1" dirty="0">
                <a:solidFill>
                  <a:srgbClr val="000000"/>
                </a:solidFill>
                <a:latin typeface="Arial" panose="020B0604020202020204" pitchFamily="34" charset="0"/>
              </a:rPr>
              <a:t>The physical and ecological limits of the growth paradigm</a:t>
            </a:r>
          </a:p>
        </p:txBody>
      </p:sp>
      <p:sp>
        <p:nvSpPr>
          <p:cNvPr id="3" name="TextBox 2">
            <a:extLst>
              <a:ext uri="{FF2B5EF4-FFF2-40B4-BE49-F238E27FC236}">
                <a16:creationId xmlns:a16="http://schemas.microsoft.com/office/drawing/2014/main" id="{971A856E-E0C9-3D48-A26F-CF44BC991F28}"/>
              </a:ext>
            </a:extLst>
          </p:cNvPr>
          <p:cNvSpPr txBox="1"/>
          <p:nvPr/>
        </p:nvSpPr>
        <p:spPr>
          <a:xfrm>
            <a:off x="8829067" y="924867"/>
            <a:ext cx="2685351" cy="369332"/>
          </a:xfrm>
          <a:prstGeom prst="rect">
            <a:avLst/>
          </a:prstGeom>
          <a:solidFill>
            <a:schemeClr val="accent2">
              <a:lumMod val="20000"/>
              <a:lumOff val="80000"/>
            </a:schemeClr>
          </a:solidFill>
        </p:spPr>
        <p:txBody>
          <a:bodyPr wrap="none" rtlCol="0">
            <a:spAutoFit/>
          </a:bodyPr>
          <a:lstStyle/>
          <a:p>
            <a:r>
              <a:rPr lang="en-US" b="1" dirty="0">
                <a:latin typeface="Arial" panose="020B0604020202020204" pitchFamily="34" charset="0"/>
                <a:cs typeface="Arial" panose="020B0604020202020204" pitchFamily="34" charset="0"/>
              </a:rPr>
              <a:t>Neoclassic Economics</a:t>
            </a:r>
          </a:p>
        </p:txBody>
      </p:sp>
      <p:sp>
        <p:nvSpPr>
          <p:cNvPr id="8" name="TextBox 7">
            <a:extLst>
              <a:ext uri="{FF2B5EF4-FFF2-40B4-BE49-F238E27FC236}">
                <a16:creationId xmlns:a16="http://schemas.microsoft.com/office/drawing/2014/main" id="{D9D1B01D-171C-A04B-A611-5E4C644658C3}"/>
              </a:ext>
            </a:extLst>
          </p:cNvPr>
          <p:cNvSpPr txBox="1"/>
          <p:nvPr/>
        </p:nvSpPr>
        <p:spPr>
          <a:xfrm>
            <a:off x="30174" y="822016"/>
            <a:ext cx="4987004" cy="1754326"/>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Mainstream economic school (Neoclassical Economics) ignores physics, geology, and ecology by </a:t>
            </a:r>
            <a:r>
              <a:rPr lang="en-US" b="1" dirty="0">
                <a:solidFill>
                  <a:schemeClr val="accent1"/>
                </a:solidFill>
                <a:latin typeface="Arial" panose="020B0604020202020204" pitchFamily="34" charset="0"/>
                <a:cs typeface="Arial" panose="020B0604020202020204" pitchFamily="34" charset="0"/>
              </a:rPr>
              <a:t>failing to consider that economics is a subsystem that depends on energy and material supply (input)  and produces waste and degradation (output)</a:t>
            </a:r>
            <a:endParaRPr lang="es-ES_tradnl" b="1" dirty="0">
              <a:solidFill>
                <a:schemeClr val="accent1"/>
              </a:solidFill>
              <a:latin typeface="Arial" panose="020B0604020202020204" pitchFamily="34" charset="0"/>
              <a:cs typeface="Arial" panose="020B0604020202020204" pitchFamily="34" charset="0"/>
            </a:endParaRPr>
          </a:p>
        </p:txBody>
      </p:sp>
      <p:cxnSp>
        <p:nvCxnSpPr>
          <p:cNvPr id="12" name="Straight Arrow Connector 11">
            <a:extLst>
              <a:ext uri="{FF2B5EF4-FFF2-40B4-BE49-F238E27FC236}">
                <a16:creationId xmlns:a16="http://schemas.microsoft.com/office/drawing/2014/main" id="{79A8B8DF-EF80-B04D-B257-8FF4F29CF6D6}"/>
              </a:ext>
            </a:extLst>
          </p:cNvPr>
          <p:cNvCxnSpPr>
            <a:cxnSpLocks/>
          </p:cNvCxnSpPr>
          <p:nvPr/>
        </p:nvCxnSpPr>
        <p:spPr>
          <a:xfrm>
            <a:off x="4512837" y="3181871"/>
            <a:ext cx="1088302" cy="0"/>
          </a:xfrm>
          <a:prstGeom prst="straightConnector1">
            <a:avLst/>
          </a:prstGeom>
          <a:ln w="5715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B9DC4C3-1D55-1643-A476-22A08581433D}"/>
              </a:ext>
            </a:extLst>
          </p:cNvPr>
          <p:cNvSpPr txBox="1"/>
          <p:nvPr/>
        </p:nvSpPr>
        <p:spPr>
          <a:xfrm>
            <a:off x="2347000" y="2838502"/>
            <a:ext cx="2256240" cy="784830"/>
          </a:xfrm>
          <a:prstGeom prst="rect">
            <a:avLst/>
          </a:prstGeom>
          <a:noFill/>
          <a:ln>
            <a:solidFill>
              <a:schemeClr val="tx1"/>
            </a:solidFill>
          </a:ln>
        </p:spPr>
        <p:txBody>
          <a:bodyPr wrap="square" rtlCol="0">
            <a:spAutoFit/>
          </a:bodyPr>
          <a:lstStyle/>
          <a:p>
            <a:pPr algn="ctr">
              <a:spcAft>
                <a:spcPts val="600"/>
              </a:spcAft>
            </a:pPr>
            <a:r>
              <a:rPr lang="en-US" sz="2000" b="1" dirty="0">
                <a:solidFill>
                  <a:srgbClr val="C00000"/>
                </a:solidFill>
              </a:rPr>
              <a:t>INPUT: Energy, </a:t>
            </a:r>
          </a:p>
          <a:p>
            <a:pPr algn="ctr">
              <a:spcAft>
                <a:spcPts val="600"/>
              </a:spcAft>
            </a:pPr>
            <a:r>
              <a:rPr lang="en-US" sz="2000" b="1" dirty="0">
                <a:solidFill>
                  <a:srgbClr val="C00000"/>
                </a:solidFill>
              </a:rPr>
              <a:t>Raw materials</a:t>
            </a:r>
          </a:p>
        </p:txBody>
      </p:sp>
      <p:sp>
        <p:nvSpPr>
          <p:cNvPr id="14" name="TextBox 13">
            <a:extLst>
              <a:ext uri="{FF2B5EF4-FFF2-40B4-BE49-F238E27FC236}">
                <a16:creationId xmlns:a16="http://schemas.microsoft.com/office/drawing/2014/main" id="{B74D8AFE-201C-824A-AC5A-5CC4AD3B880E}"/>
              </a:ext>
            </a:extLst>
          </p:cNvPr>
          <p:cNvSpPr txBox="1"/>
          <p:nvPr/>
        </p:nvSpPr>
        <p:spPr>
          <a:xfrm>
            <a:off x="10171743" y="2571021"/>
            <a:ext cx="1915842" cy="1169551"/>
          </a:xfrm>
          <a:prstGeom prst="rect">
            <a:avLst/>
          </a:prstGeom>
          <a:noFill/>
          <a:ln>
            <a:solidFill>
              <a:schemeClr val="tx1"/>
            </a:solidFill>
          </a:ln>
        </p:spPr>
        <p:txBody>
          <a:bodyPr wrap="square" rtlCol="0">
            <a:spAutoFit/>
          </a:bodyPr>
          <a:lstStyle/>
          <a:p>
            <a:pPr algn="ctr">
              <a:spcAft>
                <a:spcPts val="600"/>
              </a:spcAft>
            </a:pPr>
            <a:r>
              <a:rPr lang="en-US" sz="2000" b="1" dirty="0">
                <a:solidFill>
                  <a:srgbClr val="C00000"/>
                </a:solidFill>
              </a:rPr>
              <a:t>OUPUT: </a:t>
            </a:r>
          </a:p>
          <a:p>
            <a:pPr algn="ctr">
              <a:spcAft>
                <a:spcPts val="600"/>
              </a:spcAft>
            </a:pPr>
            <a:r>
              <a:rPr lang="en-US" sz="2000" b="1" dirty="0">
                <a:solidFill>
                  <a:srgbClr val="C00000"/>
                </a:solidFill>
              </a:rPr>
              <a:t>Waste, </a:t>
            </a:r>
          </a:p>
          <a:p>
            <a:pPr algn="ctr">
              <a:spcAft>
                <a:spcPts val="600"/>
              </a:spcAft>
            </a:pPr>
            <a:r>
              <a:rPr lang="en-US" sz="2000" b="1" dirty="0">
                <a:solidFill>
                  <a:srgbClr val="C00000"/>
                </a:solidFill>
              </a:rPr>
              <a:t>Pollution</a:t>
            </a:r>
          </a:p>
        </p:txBody>
      </p:sp>
      <p:cxnSp>
        <p:nvCxnSpPr>
          <p:cNvPr id="16" name="Straight Arrow Connector 15">
            <a:extLst>
              <a:ext uri="{FF2B5EF4-FFF2-40B4-BE49-F238E27FC236}">
                <a16:creationId xmlns:a16="http://schemas.microsoft.com/office/drawing/2014/main" id="{B434F27B-6896-4C4B-BFEB-4BF67B0FF3B4}"/>
              </a:ext>
            </a:extLst>
          </p:cNvPr>
          <p:cNvCxnSpPr>
            <a:cxnSpLocks/>
          </p:cNvCxnSpPr>
          <p:nvPr/>
        </p:nvCxnSpPr>
        <p:spPr>
          <a:xfrm>
            <a:off x="9447664" y="3181871"/>
            <a:ext cx="1073194" cy="0"/>
          </a:xfrm>
          <a:prstGeom prst="straightConnector1">
            <a:avLst/>
          </a:prstGeom>
          <a:ln w="5715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5" name="Rectángulo 6">
            <a:extLst>
              <a:ext uri="{FF2B5EF4-FFF2-40B4-BE49-F238E27FC236}">
                <a16:creationId xmlns:a16="http://schemas.microsoft.com/office/drawing/2014/main" id="{AA9F8CB7-DB61-964A-9246-C58E8CE00E0E}"/>
              </a:ext>
            </a:extLst>
          </p:cNvPr>
          <p:cNvSpPr/>
          <p:nvPr/>
        </p:nvSpPr>
        <p:spPr>
          <a:xfrm>
            <a:off x="30174" y="674678"/>
            <a:ext cx="12192000" cy="75414"/>
          </a:xfrm>
          <a:prstGeom prst="rect">
            <a:avLst/>
          </a:prstGeom>
          <a:solidFill>
            <a:srgbClr val="1EB3DE"/>
          </a:solidFill>
          <a:ln>
            <a:solidFill>
              <a:srgbClr val="1EB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9" name="Rectangle 18">
            <a:extLst>
              <a:ext uri="{FF2B5EF4-FFF2-40B4-BE49-F238E27FC236}">
                <a16:creationId xmlns:a16="http://schemas.microsoft.com/office/drawing/2014/main" id="{4A44860F-646E-4E46-A570-2FFBFB943C1A}"/>
              </a:ext>
            </a:extLst>
          </p:cNvPr>
          <p:cNvSpPr/>
          <p:nvPr/>
        </p:nvSpPr>
        <p:spPr>
          <a:xfrm>
            <a:off x="220537" y="3906378"/>
            <a:ext cx="11524463" cy="646331"/>
          </a:xfrm>
          <a:prstGeom prst="rect">
            <a:avLst/>
          </a:prstGeom>
        </p:spPr>
        <p:txBody>
          <a:bodyPr wrap="square">
            <a:spAutoFit/>
          </a:bodyPr>
          <a:lstStyle/>
          <a:p>
            <a:pPr algn="ctr"/>
            <a:r>
              <a:rPr lang="en-US" b="1" dirty="0">
                <a:latin typeface="Arial" panose="020B0604020202020204" pitchFamily="34" charset="0"/>
                <a:cs typeface="Arial" panose="020B0604020202020204" pitchFamily="34" charset="0"/>
              </a:rPr>
              <a:t>Due to this limitation, neoclassical economists propose infinite exponential growth, something physically impossible and environmentally harmful.</a:t>
            </a:r>
          </a:p>
        </p:txBody>
      </p:sp>
      <p:pic>
        <p:nvPicPr>
          <p:cNvPr id="20" name="Picture 2" descr="magen relacionada">
            <a:extLst>
              <a:ext uri="{FF2B5EF4-FFF2-40B4-BE49-F238E27FC236}">
                <a16:creationId xmlns:a16="http://schemas.microsoft.com/office/drawing/2014/main" id="{548C5C25-5885-D842-88F9-08949F552EC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9934" y="4573914"/>
            <a:ext cx="4137377" cy="194888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esultado de imagen para growth for the sake of growth">
            <a:extLst>
              <a:ext uri="{FF2B5EF4-FFF2-40B4-BE49-F238E27FC236}">
                <a16:creationId xmlns:a16="http://schemas.microsoft.com/office/drawing/2014/main" id="{2F62C002-5480-004B-BB2A-C4FDC7EA87C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568804" y="4604631"/>
            <a:ext cx="4106844" cy="1934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6804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8"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par>
                                <p:cTn id="11" presetID="22" presetClass="entr" presetSubtype="8"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left)">
                                      <p:cBhvr>
                                        <p:cTn id="13" dur="500"/>
                                        <p:tgtEl>
                                          <p:spTgt spid="16"/>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821CDE94-0555-F942-8DDD-DCC65C02726E}"/>
              </a:ext>
            </a:extLst>
          </p:cNvPr>
          <p:cNvSpPr>
            <a:spLocks noGrp="1"/>
          </p:cNvSpPr>
          <p:nvPr>
            <p:ph type="title"/>
          </p:nvPr>
        </p:nvSpPr>
        <p:spPr>
          <a:xfrm>
            <a:off x="1270000" y="0"/>
            <a:ext cx="10515600" cy="1325700"/>
          </a:xfrm>
        </p:spPr>
        <p:txBody>
          <a:bodyPr>
            <a:normAutofit/>
          </a:bodyPr>
          <a:lstStyle/>
          <a:p>
            <a:r>
              <a:rPr lang="es-MX" sz="4000" dirty="0"/>
              <a:t>What has been achieved so far? </a:t>
            </a:r>
          </a:p>
        </p:txBody>
      </p:sp>
      <p:grpSp>
        <p:nvGrpSpPr>
          <p:cNvPr id="11" name="Grupo 10">
            <a:extLst>
              <a:ext uri="{FF2B5EF4-FFF2-40B4-BE49-F238E27FC236}">
                <a16:creationId xmlns:a16="http://schemas.microsoft.com/office/drawing/2014/main" id="{EE50F375-3F7A-4D87-68C4-3B2AC4A026A1}"/>
              </a:ext>
            </a:extLst>
          </p:cNvPr>
          <p:cNvGrpSpPr/>
          <p:nvPr/>
        </p:nvGrpSpPr>
        <p:grpSpPr>
          <a:xfrm>
            <a:off x="1120931" y="1002534"/>
            <a:ext cx="10290935" cy="5586316"/>
            <a:chOff x="1120931" y="1002534"/>
            <a:chExt cx="10290935" cy="5586316"/>
          </a:xfrm>
        </p:grpSpPr>
        <p:pic>
          <p:nvPicPr>
            <p:cNvPr id="3074" name="Picture 2" descr="Chart showing emissions trajectories">
              <a:extLst>
                <a:ext uri="{FF2B5EF4-FFF2-40B4-BE49-F238E27FC236}">
                  <a16:creationId xmlns:a16="http://schemas.microsoft.com/office/drawing/2014/main" id="{501E8986-B5A8-4543-B463-92FE8A271FD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20931" y="1618165"/>
              <a:ext cx="8046025" cy="4631267"/>
            </a:xfrm>
            <a:prstGeom prst="rect">
              <a:avLst/>
            </a:prstGeom>
            <a:noFill/>
            <a:extLst>
              <a:ext uri="{909E8E84-426E-40DD-AFC4-6F175D3DCCD1}">
                <a14:hiddenFill xmlns:a14="http://schemas.microsoft.com/office/drawing/2010/main">
                  <a:solidFill>
                    <a:srgbClr val="FFFFFF"/>
                  </a:solidFill>
                </a14:hiddenFill>
              </a:ext>
            </a:extLst>
          </p:spPr>
        </p:pic>
        <p:sp>
          <p:nvSpPr>
            <p:cNvPr id="9" name="Flecha derecha 8">
              <a:extLst>
                <a:ext uri="{FF2B5EF4-FFF2-40B4-BE49-F238E27FC236}">
                  <a16:creationId xmlns:a16="http://schemas.microsoft.com/office/drawing/2014/main" id="{316A6520-9BDA-5740-BCE9-3D334E8DBC4B}"/>
                </a:ext>
              </a:extLst>
            </p:cNvPr>
            <p:cNvSpPr/>
            <p:nvPr/>
          </p:nvSpPr>
          <p:spPr>
            <a:xfrm rot="5400000">
              <a:off x="9255535" y="2131173"/>
              <a:ext cx="920767" cy="504348"/>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933"/>
            </a:p>
          </p:txBody>
        </p:sp>
        <p:sp>
          <p:nvSpPr>
            <p:cNvPr id="3" name="CuadroTexto 2">
              <a:extLst>
                <a:ext uri="{FF2B5EF4-FFF2-40B4-BE49-F238E27FC236}">
                  <a16:creationId xmlns:a16="http://schemas.microsoft.com/office/drawing/2014/main" id="{845626CE-E3FF-958B-5D4D-73A904125C0E}"/>
                </a:ext>
              </a:extLst>
            </p:cNvPr>
            <p:cNvSpPr txBox="1"/>
            <p:nvPr/>
          </p:nvSpPr>
          <p:spPr>
            <a:xfrm>
              <a:off x="9187376" y="2980948"/>
              <a:ext cx="1057084" cy="646331"/>
            </a:xfrm>
            <a:prstGeom prst="rect">
              <a:avLst/>
            </a:prstGeom>
            <a:solidFill>
              <a:srgbClr val="92D050"/>
            </a:solidFill>
          </p:spPr>
          <p:txBody>
            <a:bodyPr wrap="none" rtlCol="0">
              <a:spAutoFit/>
            </a:bodyPr>
            <a:lstStyle/>
            <a:p>
              <a:pPr algn="ctr"/>
              <a:r>
                <a:rPr lang="es-MX" sz="1800" dirty="0"/>
                <a:t>Paris </a:t>
              </a:r>
            </a:p>
            <a:p>
              <a:pPr algn="ctr"/>
              <a:r>
                <a:rPr lang="es-MX" sz="1800" dirty="0"/>
                <a:t>Accords</a:t>
              </a:r>
            </a:p>
          </p:txBody>
        </p:sp>
        <p:sp>
          <p:nvSpPr>
            <p:cNvPr id="8" name="CuadroTexto 7">
              <a:extLst>
                <a:ext uri="{FF2B5EF4-FFF2-40B4-BE49-F238E27FC236}">
                  <a16:creationId xmlns:a16="http://schemas.microsoft.com/office/drawing/2014/main" id="{459F155F-0E68-7F31-9EA0-02FA6588BDD2}"/>
                </a:ext>
              </a:extLst>
            </p:cNvPr>
            <p:cNvSpPr txBox="1"/>
            <p:nvPr/>
          </p:nvSpPr>
          <p:spPr>
            <a:xfrm>
              <a:off x="9846084" y="5757853"/>
              <a:ext cx="1520889" cy="830997"/>
            </a:xfrm>
            <a:prstGeom prst="rect">
              <a:avLst/>
            </a:prstGeom>
            <a:solidFill>
              <a:srgbClr val="FFC000"/>
            </a:solidFill>
          </p:spPr>
          <p:txBody>
            <a:bodyPr wrap="square" rtlCol="0">
              <a:spAutoFit/>
            </a:bodyPr>
            <a:lstStyle/>
            <a:p>
              <a:pPr algn="ctr"/>
              <a:r>
                <a:rPr lang="es-MX" sz="1600" b="1" dirty="0"/>
                <a:t>Needed for a 1.5C scenario</a:t>
              </a:r>
            </a:p>
          </p:txBody>
        </p:sp>
        <p:sp>
          <p:nvSpPr>
            <p:cNvPr id="2" name="Flecha abajo 1">
              <a:extLst>
                <a:ext uri="{FF2B5EF4-FFF2-40B4-BE49-F238E27FC236}">
                  <a16:creationId xmlns:a16="http://schemas.microsoft.com/office/drawing/2014/main" id="{CC6B2793-0B18-17A1-3022-565C8F3D19A1}"/>
                </a:ext>
              </a:extLst>
            </p:cNvPr>
            <p:cNvSpPr/>
            <p:nvPr/>
          </p:nvSpPr>
          <p:spPr>
            <a:xfrm>
              <a:off x="10447061" y="1902322"/>
              <a:ext cx="583567" cy="3680096"/>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
          <p:nvSpPr>
            <p:cNvPr id="10" name="CuadroTexto 9">
              <a:extLst>
                <a:ext uri="{FF2B5EF4-FFF2-40B4-BE49-F238E27FC236}">
                  <a16:creationId xmlns:a16="http://schemas.microsoft.com/office/drawing/2014/main" id="{EF9F43DC-0225-BA10-A1D9-EED903FB2EB0}"/>
                </a:ext>
              </a:extLst>
            </p:cNvPr>
            <p:cNvSpPr txBox="1"/>
            <p:nvPr/>
          </p:nvSpPr>
          <p:spPr>
            <a:xfrm>
              <a:off x="9166956" y="1002534"/>
              <a:ext cx="2244910" cy="646331"/>
            </a:xfrm>
            <a:prstGeom prst="rect">
              <a:avLst/>
            </a:prstGeom>
            <a:solidFill>
              <a:schemeClr val="accent1">
                <a:lumMod val="20000"/>
                <a:lumOff val="80000"/>
              </a:schemeClr>
            </a:solidFill>
          </p:spPr>
          <p:txBody>
            <a:bodyPr wrap="none" rtlCol="0">
              <a:spAutoFit/>
            </a:bodyPr>
            <a:lstStyle/>
            <a:p>
              <a:pPr algn="ctr"/>
              <a:r>
                <a:rPr lang="es-MX" dirty="0"/>
                <a:t>GHG</a:t>
              </a:r>
            </a:p>
            <a:p>
              <a:pPr algn="ctr"/>
              <a:r>
                <a:rPr lang="es-MX" dirty="0"/>
                <a:t>Reductions by 2050</a:t>
              </a:r>
            </a:p>
          </p:txBody>
        </p:sp>
      </p:grpSp>
    </p:spTree>
    <p:extLst>
      <p:ext uri="{BB962C8B-B14F-4D97-AF65-F5344CB8AC3E}">
        <p14:creationId xmlns:p14="http://schemas.microsoft.com/office/powerpoint/2010/main" val="28396224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CCA447B-2A79-E14C-805D-CE710935E137}"/>
              </a:ext>
            </a:extLst>
          </p:cNvPr>
          <p:cNvSpPr>
            <a:spLocks noGrp="1"/>
          </p:cNvSpPr>
          <p:nvPr>
            <p:ph type="title"/>
          </p:nvPr>
        </p:nvSpPr>
        <p:spPr>
          <a:xfrm>
            <a:off x="799271" y="39361"/>
            <a:ext cx="10812805" cy="1116106"/>
          </a:xfrm>
        </p:spPr>
        <p:txBody>
          <a:bodyPr>
            <a:noAutofit/>
          </a:bodyPr>
          <a:lstStyle/>
          <a:p>
            <a:r>
              <a:rPr lang="es-MX" sz="2800" b="1" dirty="0"/>
              <a:t>Ejemplo:  Sistemas de Energía Renovables diseñados, implementados y apropiados por las comunidades locales</a:t>
            </a:r>
          </a:p>
        </p:txBody>
      </p:sp>
      <p:sp>
        <p:nvSpPr>
          <p:cNvPr id="3" name="Marcador de contenido 2">
            <a:extLst>
              <a:ext uri="{FF2B5EF4-FFF2-40B4-BE49-F238E27FC236}">
                <a16:creationId xmlns:a16="http://schemas.microsoft.com/office/drawing/2014/main" id="{BD57A329-57AD-FF43-8462-D3364200844E}"/>
              </a:ext>
            </a:extLst>
          </p:cNvPr>
          <p:cNvSpPr>
            <a:spLocks noGrp="1"/>
          </p:cNvSpPr>
          <p:nvPr>
            <p:ph idx="1"/>
          </p:nvPr>
        </p:nvSpPr>
        <p:spPr/>
        <p:txBody>
          <a:bodyPr>
            <a:normAutofit/>
          </a:bodyPr>
          <a:lstStyle/>
          <a:p>
            <a:endParaRPr lang="es-MX" dirty="0"/>
          </a:p>
          <a:p>
            <a:endParaRPr lang="es-MX" dirty="0"/>
          </a:p>
        </p:txBody>
      </p:sp>
      <p:sp>
        <p:nvSpPr>
          <p:cNvPr id="4" name="Marcador de número de diapositiva 3">
            <a:extLst>
              <a:ext uri="{FF2B5EF4-FFF2-40B4-BE49-F238E27FC236}">
                <a16:creationId xmlns:a16="http://schemas.microsoft.com/office/drawing/2014/main" id="{4D32BB0C-2613-EA42-BF16-B8E452832FC7}"/>
              </a:ext>
            </a:extLst>
          </p:cNvPr>
          <p:cNvSpPr>
            <a:spLocks noGrp="1"/>
          </p:cNvSpPr>
          <p:nvPr>
            <p:ph type="sldNum" sz="quarter" idx="12"/>
          </p:nvPr>
        </p:nvSpPr>
        <p:spPr/>
        <p:txBody>
          <a:bodyPr/>
          <a:lstStyle/>
          <a:p>
            <a:fld id="{F0D22C6F-DC0C-4EB7-AF84-EFFD6A8B8F71}" type="slidenum">
              <a:rPr lang="es-MX" smtClean="0"/>
              <a:t>45</a:t>
            </a:fld>
            <a:endParaRPr lang="es-MX"/>
          </a:p>
        </p:txBody>
      </p:sp>
      <p:grpSp>
        <p:nvGrpSpPr>
          <p:cNvPr id="9" name="Grupo 8">
            <a:extLst>
              <a:ext uri="{FF2B5EF4-FFF2-40B4-BE49-F238E27FC236}">
                <a16:creationId xmlns:a16="http://schemas.microsoft.com/office/drawing/2014/main" id="{DBE0A813-0D4B-BF48-879E-5992D5C57B04}"/>
              </a:ext>
            </a:extLst>
          </p:cNvPr>
          <p:cNvGrpSpPr/>
          <p:nvPr/>
        </p:nvGrpSpPr>
        <p:grpSpPr>
          <a:xfrm>
            <a:off x="579924" y="1261746"/>
            <a:ext cx="3960545" cy="5556439"/>
            <a:chOff x="790131" y="1257510"/>
            <a:chExt cx="3498089" cy="5556439"/>
          </a:xfrm>
        </p:grpSpPr>
        <p:grpSp>
          <p:nvGrpSpPr>
            <p:cNvPr id="5" name="Grupo 4">
              <a:extLst>
                <a:ext uri="{FF2B5EF4-FFF2-40B4-BE49-F238E27FC236}">
                  <a16:creationId xmlns:a16="http://schemas.microsoft.com/office/drawing/2014/main" id="{610DD252-6CEB-8745-901B-401012A13C77}"/>
                </a:ext>
              </a:extLst>
            </p:cNvPr>
            <p:cNvGrpSpPr/>
            <p:nvPr/>
          </p:nvGrpSpPr>
          <p:grpSpPr>
            <a:xfrm>
              <a:off x="790131" y="1501138"/>
              <a:ext cx="3498089" cy="5312811"/>
              <a:chOff x="446716" y="-1029666"/>
              <a:chExt cx="5679646" cy="7515246"/>
            </a:xfrm>
          </p:grpSpPr>
          <p:pic>
            <p:nvPicPr>
              <p:cNvPr id="6" name="Imagen 5">
                <a:extLst>
                  <a:ext uri="{FF2B5EF4-FFF2-40B4-BE49-F238E27FC236}">
                    <a16:creationId xmlns:a16="http://schemas.microsoft.com/office/drawing/2014/main" id="{4942A14D-10E7-7643-AAB1-EE833DEDC6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6716" y="-1029666"/>
                <a:ext cx="5679646" cy="6721475"/>
              </a:xfrm>
              <a:prstGeom prst="rect">
                <a:avLst/>
              </a:prstGeom>
              <a:noFill/>
            </p:spPr>
          </p:pic>
          <p:pic>
            <p:nvPicPr>
              <p:cNvPr id="7" name="Imagen 6">
                <a:extLst>
                  <a:ext uri="{FF2B5EF4-FFF2-40B4-BE49-F238E27FC236}">
                    <a16:creationId xmlns:a16="http://schemas.microsoft.com/office/drawing/2014/main" id="{8DE7BCB9-10FB-9F49-92BF-4DB321CFC6D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9967" y="5393633"/>
                <a:ext cx="5410745" cy="1091947"/>
              </a:xfrm>
              <a:prstGeom prst="rect">
                <a:avLst/>
              </a:prstGeom>
            </p:spPr>
          </p:pic>
        </p:grpSp>
        <p:sp>
          <p:nvSpPr>
            <p:cNvPr id="8" name="CuadroTexto 7">
              <a:extLst>
                <a:ext uri="{FF2B5EF4-FFF2-40B4-BE49-F238E27FC236}">
                  <a16:creationId xmlns:a16="http://schemas.microsoft.com/office/drawing/2014/main" id="{E7316C7F-7886-6247-86A5-9477DB460F00}"/>
                </a:ext>
              </a:extLst>
            </p:cNvPr>
            <p:cNvSpPr txBox="1"/>
            <p:nvPr/>
          </p:nvSpPr>
          <p:spPr>
            <a:xfrm>
              <a:off x="825568" y="1257510"/>
              <a:ext cx="2433230" cy="369332"/>
            </a:xfrm>
            <a:prstGeom prst="rect">
              <a:avLst/>
            </a:prstGeom>
            <a:solidFill>
              <a:schemeClr val="bg1"/>
            </a:solidFill>
          </p:spPr>
          <p:txBody>
            <a:bodyPr wrap="none" rtlCol="0">
              <a:spAutoFit/>
            </a:bodyPr>
            <a:lstStyle/>
            <a:p>
              <a:r>
                <a:rPr lang="es-MX" dirty="0"/>
                <a:t>Modelos Energéticos</a:t>
              </a:r>
            </a:p>
          </p:txBody>
        </p:sp>
      </p:grpSp>
      <p:sp>
        <p:nvSpPr>
          <p:cNvPr id="10" name="Marcador de contenido 3">
            <a:extLst>
              <a:ext uri="{FF2B5EF4-FFF2-40B4-BE49-F238E27FC236}">
                <a16:creationId xmlns:a16="http://schemas.microsoft.com/office/drawing/2014/main" id="{524B4848-4AFB-FB4F-84AF-8C4A8708EA1C}"/>
              </a:ext>
            </a:extLst>
          </p:cNvPr>
          <p:cNvSpPr txBox="1">
            <a:spLocks/>
          </p:cNvSpPr>
          <p:nvPr/>
        </p:nvSpPr>
        <p:spPr>
          <a:xfrm>
            <a:off x="4964350" y="2880674"/>
            <a:ext cx="6647726" cy="4351338"/>
          </a:xfrm>
          <a:prstGeom prst="rect">
            <a:avLst/>
          </a:prstGeom>
        </p:spPr>
        <p:txBody>
          <a:bodyPr vert="horz" lIns="91440" tIns="45720" rIns="91440" bIns="45720" rtlCol="0" anchor="ctr">
            <a:noAutofit/>
          </a:bodyPr>
          <a:lst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pitchFamily="2" charset="2"/>
              <a:buNone/>
            </a:pPr>
            <a:endParaRPr lang="es-MX" sz="1800" dirty="0"/>
          </a:p>
          <a:p>
            <a:r>
              <a:rPr lang="es-MX" sz="1800" dirty="0"/>
              <a:t>Proyectos a </a:t>
            </a:r>
            <a:r>
              <a:rPr lang="es-MX" sz="1800" b="1" dirty="0"/>
              <a:t>escala pequeña/mediana</a:t>
            </a:r>
            <a:r>
              <a:rPr lang="es-MX" sz="1800" dirty="0"/>
              <a:t>; con tecnología nacional; gestionada por las comunidades/cooperativas locales; </a:t>
            </a:r>
            <a:r>
              <a:rPr lang="es-MX" sz="1800" b="1" dirty="0"/>
              <a:t>los beneficios se quedan en el lugar</a:t>
            </a:r>
          </a:p>
          <a:p>
            <a:r>
              <a:rPr lang="en-US" sz="1800" dirty="0" err="1"/>
              <a:t>Diseño</a:t>
            </a:r>
            <a:r>
              <a:rPr lang="en-US" sz="1800" dirty="0"/>
              <a:t> </a:t>
            </a:r>
            <a:r>
              <a:rPr lang="en-US" sz="1800" dirty="0" err="1"/>
              <a:t>participativo</a:t>
            </a:r>
            <a:r>
              <a:rPr lang="en-US" sz="1800" dirty="0"/>
              <a:t> “</a:t>
            </a:r>
            <a:r>
              <a:rPr lang="en-US" sz="1800" dirty="0" err="1"/>
              <a:t>diálogo</a:t>
            </a:r>
            <a:r>
              <a:rPr lang="en-US" sz="1800" dirty="0"/>
              <a:t> de </a:t>
            </a:r>
            <a:r>
              <a:rPr lang="en-US" sz="1800" dirty="0" err="1"/>
              <a:t>saberes</a:t>
            </a:r>
            <a:r>
              <a:rPr lang="en-US" sz="1800" dirty="0"/>
              <a:t>”, </a:t>
            </a:r>
            <a:r>
              <a:rPr lang="en-US" sz="1800" dirty="0" err="1"/>
              <a:t>manejo</a:t>
            </a:r>
            <a:r>
              <a:rPr lang="en-US" sz="1800" dirty="0"/>
              <a:t> </a:t>
            </a:r>
            <a:r>
              <a:rPr lang="en-US" sz="1800" dirty="0" err="1"/>
              <a:t>multipropósito</a:t>
            </a:r>
            <a:r>
              <a:rPr lang="en-US" sz="1800" dirty="0"/>
              <a:t> de </a:t>
            </a:r>
            <a:r>
              <a:rPr lang="en-US" sz="1800" dirty="0" err="1"/>
              <a:t>recursos</a:t>
            </a:r>
            <a:r>
              <a:rPr lang="en-US" sz="1800" dirty="0"/>
              <a:t> y </a:t>
            </a:r>
            <a:r>
              <a:rPr lang="en-US" sz="1800" dirty="0" err="1"/>
              <a:t>estrategia</a:t>
            </a:r>
            <a:r>
              <a:rPr lang="en-US" sz="1800" dirty="0"/>
              <a:t> multi-</a:t>
            </a:r>
            <a:r>
              <a:rPr lang="en-US" sz="1800" dirty="0" err="1"/>
              <a:t>fuente</a:t>
            </a:r>
            <a:r>
              <a:rPr lang="en-US" sz="1800" dirty="0"/>
              <a:t> y multi-</a:t>
            </a:r>
            <a:r>
              <a:rPr lang="en-US" sz="1800" dirty="0" err="1"/>
              <a:t>tecnológica</a:t>
            </a:r>
            <a:r>
              <a:rPr lang="en-US" sz="1800" dirty="0"/>
              <a:t> </a:t>
            </a:r>
            <a:r>
              <a:rPr lang="en-US" sz="1800" dirty="0" err="1"/>
              <a:t>adecuada</a:t>
            </a:r>
            <a:r>
              <a:rPr lang="en-US" sz="1800" dirty="0"/>
              <a:t> los </a:t>
            </a:r>
            <a:r>
              <a:rPr lang="en-US" sz="1800" dirty="0" err="1"/>
              <a:t>diversos</a:t>
            </a:r>
            <a:r>
              <a:rPr lang="en-US" sz="1800" dirty="0"/>
              <a:t> </a:t>
            </a:r>
            <a:r>
              <a:rPr lang="en-US" sz="1800" dirty="0" err="1"/>
              <a:t>contextos</a:t>
            </a:r>
            <a:r>
              <a:rPr lang="en-US" sz="1800" dirty="0"/>
              <a:t> </a:t>
            </a:r>
            <a:r>
              <a:rPr lang="en-US" sz="1800" dirty="0" err="1"/>
              <a:t>bioculturales</a:t>
            </a:r>
            <a:endParaRPr lang="en-US" sz="1800" dirty="0"/>
          </a:p>
          <a:p>
            <a:r>
              <a:rPr lang="es-MX" sz="1800" dirty="0"/>
              <a:t>Oportunidades: calor de proceso, electricidad, movilidad.. </a:t>
            </a:r>
          </a:p>
          <a:p>
            <a:r>
              <a:rPr lang="es-MX" sz="1800" dirty="0"/>
              <a:t>Creación de </a:t>
            </a:r>
            <a:r>
              <a:rPr lang="es-MX" sz="1800" b="1" dirty="0"/>
              <a:t>“prosumidores” de energía </a:t>
            </a:r>
            <a:r>
              <a:rPr lang="es-MX" sz="1800" dirty="0"/>
              <a:t>(productores y consumidores) para crear valor agregado y empleo local </a:t>
            </a:r>
          </a:p>
          <a:p>
            <a:pPr marL="0" indent="0">
              <a:buFont typeface="Wingdings" pitchFamily="2" charset="2"/>
              <a:buNone/>
            </a:pPr>
            <a:endParaRPr lang="es-MX" sz="1800" dirty="0">
              <a:solidFill>
                <a:srgbClr val="FF0000"/>
              </a:solidFill>
            </a:endParaRPr>
          </a:p>
          <a:p>
            <a:pPr marL="0" indent="0">
              <a:buFont typeface="Wingdings" pitchFamily="2" charset="2"/>
              <a:buNone/>
            </a:pPr>
            <a:endParaRPr lang="es-MX" sz="1800" dirty="0"/>
          </a:p>
        </p:txBody>
      </p:sp>
      <p:pic>
        <p:nvPicPr>
          <p:cNvPr id="11" name="Imagen 10">
            <a:extLst>
              <a:ext uri="{FF2B5EF4-FFF2-40B4-BE49-F238E27FC236}">
                <a16:creationId xmlns:a16="http://schemas.microsoft.com/office/drawing/2014/main" id="{4D04078A-0C66-8E4C-AC56-48DA93605C6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077273" y="1271029"/>
            <a:ext cx="1707957" cy="1551417"/>
          </a:xfrm>
          <a:prstGeom prst="rect">
            <a:avLst/>
          </a:prstGeom>
        </p:spPr>
      </p:pic>
      <p:pic>
        <p:nvPicPr>
          <p:cNvPr id="12" name="Imagen 11">
            <a:extLst>
              <a:ext uri="{FF2B5EF4-FFF2-40B4-BE49-F238E27FC236}">
                <a16:creationId xmlns:a16="http://schemas.microsoft.com/office/drawing/2014/main" id="{80695CCF-301C-C342-849E-C930A80A3A6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03512" y="1256918"/>
            <a:ext cx="1020707" cy="1553495"/>
          </a:xfrm>
          <a:prstGeom prst="rect">
            <a:avLst/>
          </a:prstGeom>
        </p:spPr>
      </p:pic>
      <p:pic>
        <p:nvPicPr>
          <p:cNvPr id="13" name="Imagen 12">
            <a:extLst>
              <a:ext uri="{FF2B5EF4-FFF2-40B4-BE49-F238E27FC236}">
                <a16:creationId xmlns:a16="http://schemas.microsoft.com/office/drawing/2014/main" id="{0CF637B7-14E4-DB44-82A3-9B70E003724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355213" y="1317532"/>
            <a:ext cx="2546254" cy="1432268"/>
          </a:xfrm>
          <a:prstGeom prst="rect">
            <a:avLst/>
          </a:prstGeom>
        </p:spPr>
      </p:pic>
      <p:sp>
        <p:nvSpPr>
          <p:cNvPr id="15" name="Rectángulo 14">
            <a:extLst>
              <a:ext uri="{FF2B5EF4-FFF2-40B4-BE49-F238E27FC236}">
                <a16:creationId xmlns:a16="http://schemas.microsoft.com/office/drawing/2014/main" id="{996A9C88-DD36-354E-8B2D-53765C6B1812}"/>
              </a:ext>
            </a:extLst>
          </p:cNvPr>
          <p:cNvSpPr/>
          <p:nvPr/>
        </p:nvSpPr>
        <p:spPr>
          <a:xfrm>
            <a:off x="2821577" y="1505374"/>
            <a:ext cx="1540621" cy="531281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773324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6">
            <a:extLst>
              <a:ext uri="{FF2B5EF4-FFF2-40B4-BE49-F238E27FC236}">
                <a16:creationId xmlns:a16="http://schemas.microsoft.com/office/drawing/2014/main" id="{B62595A0-3769-C34D-92E4-4EEF0C9C4947}"/>
              </a:ext>
            </a:extLst>
          </p:cNvPr>
          <p:cNvSpPr txBox="1"/>
          <p:nvPr/>
        </p:nvSpPr>
        <p:spPr>
          <a:xfrm>
            <a:off x="2350386" y="632171"/>
            <a:ext cx="7488832" cy="4216539"/>
          </a:xfrm>
          <a:prstGeom prst="rect">
            <a:avLst/>
          </a:prstGeom>
          <a:noFill/>
        </p:spPr>
        <p:txBody>
          <a:bodyPr wrap="square" rtlCol="0">
            <a:spAutoFit/>
          </a:bodyPr>
          <a:lstStyle/>
          <a:p>
            <a:pPr algn="ctr"/>
            <a:r>
              <a:rPr lang="es-MX" sz="2400" dirty="0"/>
              <a:t>Para reemplazar una central de 1000 MW de potencia</a:t>
            </a:r>
          </a:p>
          <a:p>
            <a:pPr algn="ctr"/>
            <a:endParaRPr lang="es-MX" sz="2800" dirty="0"/>
          </a:p>
          <a:p>
            <a:pPr algn="ctr"/>
            <a:endParaRPr lang="es-MX" sz="2400" dirty="0"/>
          </a:p>
          <a:p>
            <a:pPr algn="ctr"/>
            <a:endParaRPr lang="es-MX" sz="2400" dirty="0"/>
          </a:p>
          <a:p>
            <a:pPr algn="ctr"/>
            <a:endParaRPr lang="es-MX" sz="2400" dirty="0"/>
          </a:p>
          <a:p>
            <a:pPr algn="ctr"/>
            <a:endParaRPr lang="es-MX" sz="2400" dirty="0"/>
          </a:p>
          <a:p>
            <a:pPr algn="ctr"/>
            <a:endParaRPr lang="es-MX" sz="2400" dirty="0"/>
          </a:p>
          <a:p>
            <a:pPr algn="ctr"/>
            <a:endParaRPr lang="es-MX" sz="2400" dirty="0"/>
          </a:p>
          <a:p>
            <a:pPr algn="ctr"/>
            <a:r>
              <a:rPr lang="es-MX" sz="2400" dirty="0"/>
              <a:t>Por fuentes renovables se requiere:</a:t>
            </a:r>
          </a:p>
          <a:p>
            <a:pPr algn="ctr"/>
            <a:endParaRPr lang="es-MX" sz="2400" dirty="0"/>
          </a:p>
        </p:txBody>
      </p:sp>
      <p:pic>
        <p:nvPicPr>
          <p:cNvPr id="6" name="Imagen 7">
            <a:extLst>
              <a:ext uri="{FF2B5EF4-FFF2-40B4-BE49-F238E27FC236}">
                <a16:creationId xmlns:a16="http://schemas.microsoft.com/office/drawing/2014/main" id="{D56B92C3-A7F5-9942-9467-AC5D26D83AA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133164" y="1484784"/>
            <a:ext cx="7923276" cy="2219700"/>
          </a:xfrm>
          <a:prstGeom prst="rect">
            <a:avLst/>
          </a:prstGeom>
          <a:effectLst>
            <a:outerShdw blurRad="127000" dist="165100" dir="2700000" algn="tl" rotWithShape="0">
              <a:prstClr val="black">
                <a:alpha val="65000"/>
              </a:prstClr>
            </a:outerShdw>
          </a:effectLst>
        </p:spPr>
      </p:pic>
      <p:grpSp>
        <p:nvGrpSpPr>
          <p:cNvPr id="7" name="Grupo 8">
            <a:extLst>
              <a:ext uri="{FF2B5EF4-FFF2-40B4-BE49-F238E27FC236}">
                <a16:creationId xmlns:a16="http://schemas.microsoft.com/office/drawing/2014/main" id="{961ED89C-EC77-1C4C-A7EF-C9F77A9AE699}"/>
              </a:ext>
            </a:extLst>
          </p:cNvPr>
          <p:cNvGrpSpPr/>
          <p:nvPr/>
        </p:nvGrpSpPr>
        <p:grpSpPr>
          <a:xfrm>
            <a:off x="2648755" y="4470802"/>
            <a:ext cx="1683385" cy="1503236"/>
            <a:chOff x="1115616" y="4372256"/>
            <a:chExt cx="1683385" cy="1503236"/>
          </a:xfrm>
        </p:grpSpPr>
        <p:sp>
          <p:nvSpPr>
            <p:cNvPr id="8" name="CuadroTexto 9">
              <a:extLst>
                <a:ext uri="{FF2B5EF4-FFF2-40B4-BE49-F238E27FC236}">
                  <a16:creationId xmlns:a16="http://schemas.microsoft.com/office/drawing/2014/main" id="{CCA5DFA2-65DC-B744-893C-C191C587999E}"/>
                </a:ext>
              </a:extLst>
            </p:cNvPr>
            <p:cNvSpPr txBox="1"/>
            <p:nvPr/>
          </p:nvSpPr>
          <p:spPr>
            <a:xfrm>
              <a:off x="1115616" y="4372256"/>
              <a:ext cx="1623487" cy="830997"/>
            </a:xfrm>
            <a:prstGeom prst="rect">
              <a:avLst/>
            </a:prstGeom>
            <a:noFill/>
          </p:spPr>
          <p:txBody>
            <a:bodyPr wrap="square" rtlCol="0">
              <a:spAutoFit/>
            </a:bodyPr>
            <a:lstStyle/>
            <a:p>
              <a:r>
                <a:rPr lang="es-MX" sz="2400" b="1" dirty="0"/>
                <a:t>5,500 MW</a:t>
              </a:r>
            </a:p>
          </p:txBody>
        </p:sp>
        <p:pic>
          <p:nvPicPr>
            <p:cNvPr id="9" name="Imagen 10">
              <a:extLst>
                <a:ext uri="{FF2B5EF4-FFF2-40B4-BE49-F238E27FC236}">
                  <a16:creationId xmlns:a16="http://schemas.microsoft.com/office/drawing/2014/main" id="{6D84BA8A-E914-A24E-8045-5E4C5D53133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63654" y="4940145"/>
              <a:ext cx="935347" cy="935347"/>
            </a:xfrm>
            <a:prstGeom prst="rect">
              <a:avLst/>
            </a:prstGeom>
          </p:spPr>
        </p:pic>
      </p:grpSp>
      <p:grpSp>
        <p:nvGrpSpPr>
          <p:cNvPr id="10" name="Grupo 11">
            <a:extLst>
              <a:ext uri="{FF2B5EF4-FFF2-40B4-BE49-F238E27FC236}">
                <a16:creationId xmlns:a16="http://schemas.microsoft.com/office/drawing/2014/main" id="{371DBE9A-F37B-D74B-87EC-5C18124A6A04}"/>
              </a:ext>
            </a:extLst>
          </p:cNvPr>
          <p:cNvGrpSpPr/>
          <p:nvPr/>
        </p:nvGrpSpPr>
        <p:grpSpPr>
          <a:xfrm>
            <a:off x="5192596" y="4448232"/>
            <a:ext cx="1860005" cy="1729367"/>
            <a:chOff x="3668593" y="4365104"/>
            <a:chExt cx="1860005" cy="1729367"/>
          </a:xfrm>
        </p:grpSpPr>
        <p:sp>
          <p:nvSpPr>
            <p:cNvPr id="11" name="CuadroTexto 12">
              <a:extLst>
                <a:ext uri="{FF2B5EF4-FFF2-40B4-BE49-F238E27FC236}">
                  <a16:creationId xmlns:a16="http://schemas.microsoft.com/office/drawing/2014/main" id="{B0FE9C3F-8D79-E846-867E-B4A647B42273}"/>
                </a:ext>
              </a:extLst>
            </p:cNvPr>
            <p:cNvSpPr txBox="1"/>
            <p:nvPr/>
          </p:nvSpPr>
          <p:spPr>
            <a:xfrm>
              <a:off x="3668593" y="4365104"/>
              <a:ext cx="1623487" cy="830997"/>
            </a:xfrm>
            <a:prstGeom prst="rect">
              <a:avLst/>
            </a:prstGeom>
            <a:noFill/>
          </p:spPr>
          <p:txBody>
            <a:bodyPr wrap="square" rtlCol="0">
              <a:spAutoFit/>
            </a:bodyPr>
            <a:lstStyle/>
            <a:p>
              <a:r>
                <a:rPr lang="es-MX" sz="2400" b="1" dirty="0"/>
                <a:t>3,000 MW</a:t>
              </a:r>
            </a:p>
          </p:txBody>
        </p:sp>
        <p:pic>
          <p:nvPicPr>
            <p:cNvPr id="12" name="Imagen 13">
              <a:extLst>
                <a:ext uri="{FF2B5EF4-FFF2-40B4-BE49-F238E27FC236}">
                  <a16:creationId xmlns:a16="http://schemas.microsoft.com/office/drawing/2014/main" id="{BBDAB6A9-A966-FE49-8DA9-968781110B4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806383" y="4372256"/>
              <a:ext cx="1722215" cy="1722215"/>
            </a:xfrm>
            <a:prstGeom prst="rect">
              <a:avLst/>
            </a:prstGeom>
          </p:spPr>
        </p:pic>
      </p:grpSp>
      <p:grpSp>
        <p:nvGrpSpPr>
          <p:cNvPr id="13" name="Grupo 14">
            <a:extLst>
              <a:ext uri="{FF2B5EF4-FFF2-40B4-BE49-F238E27FC236}">
                <a16:creationId xmlns:a16="http://schemas.microsoft.com/office/drawing/2014/main" id="{5BF11554-8B30-464B-B255-55774E7FCAD4}"/>
              </a:ext>
            </a:extLst>
          </p:cNvPr>
          <p:cNvGrpSpPr/>
          <p:nvPr/>
        </p:nvGrpSpPr>
        <p:grpSpPr>
          <a:xfrm>
            <a:off x="7696804" y="4448229"/>
            <a:ext cx="1966902" cy="1743139"/>
            <a:chOff x="6172801" y="4365104"/>
            <a:chExt cx="1966902" cy="1743139"/>
          </a:xfrm>
        </p:grpSpPr>
        <p:sp>
          <p:nvSpPr>
            <p:cNvPr id="14" name="CuadroTexto 15">
              <a:extLst>
                <a:ext uri="{FF2B5EF4-FFF2-40B4-BE49-F238E27FC236}">
                  <a16:creationId xmlns:a16="http://schemas.microsoft.com/office/drawing/2014/main" id="{BEF7069B-E8D0-2243-A134-D4D621988B75}"/>
                </a:ext>
              </a:extLst>
            </p:cNvPr>
            <p:cNvSpPr txBox="1"/>
            <p:nvPr/>
          </p:nvSpPr>
          <p:spPr>
            <a:xfrm>
              <a:off x="6516216" y="4365104"/>
              <a:ext cx="1623487" cy="830997"/>
            </a:xfrm>
            <a:prstGeom prst="rect">
              <a:avLst/>
            </a:prstGeom>
            <a:noFill/>
          </p:spPr>
          <p:txBody>
            <a:bodyPr wrap="square" rtlCol="0">
              <a:spAutoFit/>
            </a:bodyPr>
            <a:lstStyle/>
            <a:p>
              <a:r>
                <a:rPr lang="es-MX" sz="2400" b="1" dirty="0"/>
                <a:t>2,500 MW</a:t>
              </a:r>
            </a:p>
          </p:txBody>
        </p:sp>
        <p:pic>
          <p:nvPicPr>
            <p:cNvPr id="15" name="Imagen 16">
              <a:extLst>
                <a:ext uri="{FF2B5EF4-FFF2-40B4-BE49-F238E27FC236}">
                  <a16:creationId xmlns:a16="http://schemas.microsoft.com/office/drawing/2014/main" id="{F4F34B22-294B-754E-88AA-F5CD0EA8B38D}"/>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ackgroundRemoval t="23410" b="70930" l="10000" r="90000">
                          <a14:backgroundMark x1="18605" y1="32251" x2="18605" y2="32251"/>
                        </a14:backgroundRemoval>
                      </a14:imgEffect>
                    </a14:imgLayer>
                  </a14:imgProps>
                </a:ext>
                <a:ext uri="{28A0092B-C50C-407E-A947-70E740481C1C}">
                  <a14:useLocalDpi xmlns:a14="http://schemas.microsoft.com/office/drawing/2010/main"/>
                </a:ext>
              </a:extLst>
            </a:blip>
            <a:srcRect t="17470" b="23130"/>
            <a:stretch/>
          </p:blipFill>
          <p:spPr>
            <a:xfrm>
              <a:off x="6172801" y="5046539"/>
              <a:ext cx="1787392" cy="1061704"/>
            </a:xfrm>
            <a:prstGeom prst="rect">
              <a:avLst/>
            </a:prstGeom>
          </p:spPr>
        </p:pic>
      </p:grpSp>
      <p:sp>
        <p:nvSpPr>
          <p:cNvPr id="16" name="CuadroTexto 22">
            <a:extLst>
              <a:ext uri="{FF2B5EF4-FFF2-40B4-BE49-F238E27FC236}">
                <a16:creationId xmlns:a16="http://schemas.microsoft.com/office/drawing/2014/main" id="{7EC540A8-CA39-B94D-BBF4-36A879FB22BC}"/>
              </a:ext>
            </a:extLst>
          </p:cNvPr>
          <p:cNvSpPr txBox="1"/>
          <p:nvPr/>
        </p:nvSpPr>
        <p:spPr>
          <a:xfrm>
            <a:off x="7105310" y="1556792"/>
            <a:ext cx="2591090" cy="861774"/>
          </a:xfrm>
          <a:prstGeom prst="rect">
            <a:avLst/>
          </a:prstGeom>
          <a:noFill/>
        </p:spPr>
        <p:txBody>
          <a:bodyPr wrap="square" rtlCol="0">
            <a:spAutoFit/>
          </a:bodyPr>
          <a:lstStyle/>
          <a:p>
            <a:pPr algn="r"/>
            <a:r>
              <a:rPr lang="es-MX" dirty="0"/>
              <a:t>Generación anual</a:t>
            </a:r>
          </a:p>
          <a:p>
            <a:pPr algn="r"/>
            <a:r>
              <a:rPr lang="es-MX" sz="3200" dirty="0"/>
              <a:t>6,000 </a:t>
            </a:r>
            <a:r>
              <a:rPr lang="es-MX" sz="2400" dirty="0" err="1"/>
              <a:t>GWh</a:t>
            </a:r>
            <a:endParaRPr lang="es-MX" sz="2400" dirty="0"/>
          </a:p>
        </p:txBody>
      </p:sp>
      <p:sp>
        <p:nvSpPr>
          <p:cNvPr id="17" name="CuadroTexto 23">
            <a:extLst>
              <a:ext uri="{FF2B5EF4-FFF2-40B4-BE49-F238E27FC236}">
                <a16:creationId xmlns:a16="http://schemas.microsoft.com/office/drawing/2014/main" id="{F54CA00A-5091-C045-B0AA-17E6F22D9FE0}"/>
              </a:ext>
            </a:extLst>
          </p:cNvPr>
          <p:cNvSpPr txBox="1"/>
          <p:nvPr/>
        </p:nvSpPr>
        <p:spPr>
          <a:xfrm>
            <a:off x="2816332" y="6121140"/>
            <a:ext cx="1623487" cy="461665"/>
          </a:xfrm>
          <a:prstGeom prst="rect">
            <a:avLst/>
          </a:prstGeom>
          <a:noFill/>
        </p:spPr>
        <p:txBody>
          <a:bodyPr wrap="square" rtlCol="0">
            <a:spAutoFit/>
          </a:bodyPr>
          <a:lstStyle/>
          <a:p>
            <a:r>
              <a:rPr lang="es-MX" sz="2400" dirty="0"/>
              <a:t>70 km2</a:t>
            </a:r>
          </a:p>
        </p:txBody>
      </p:sp>
      <p:sp>
        <p:nvSpPr>
          <p:cNvPr id="18" name="CuadroTexto 24">
            <a:extLst>
              <a:ext uri="{FF2B5EF4-FFF2-40B4-BE49-F238E27FC236}">
                <a16:creationId xmlns:a16="http://schemas.microsoft.com/office/drawing/2014/main" id="{6F64F596-42F3-4D42-AA8C-C32A94391359}"/>
              </a:ext>
            </a:extLst>
          </p:cNvPr>
          <p:cNvSpPr txBox="1"/>
          <p:nvPr/>
        </p:nvSpPr>
        <p:spPr>
          <a:xfrm>
            <a:off x="5336612" y="6113660"/>
            <a:ext cx="1623487" cy="461665"/>
          </a:xfrm>
          <a:prstGeom prst="rect">
            <a:avLst/>
          </a:prstGeom>
          <a:noFill/>
        </p:spPr>
        <p:txBody>
          <a:bodyPr wrap="square" rtlCol="0">
            <a:spAutoFit/>
          </a:bodyPr>
          <a:lstStyle/>
          <a:p>
            <a:r>
              <a:rPr lang="es-MX" sz="2400" dirty="0"/>
              <a:t>150 km2</a:t>
            </a:r>
          </a:p>
        </p:txBody>
      </p:sp>
      <p:sp>
        <p:nvSpPr>
          <p:cNvPr id="19" name="CuadroTexto 25">
            <a:extLst>
              <a:ext uri="{FF2B5EF4-FFF2-40B4-BE49-F238E27FC236}">
                <a16:creationId xmlns:a16="http://schemas.microsoft.com/office/drawing/2014/main" id="{212EBE6D-B14A-1446-80C3-BF358D0F1384}"/>
              </a:ext>
            </a:extLst>
          </p:cNvPr>
          <p:cNvSpPr txBox="1"/>
          <p:nvPr/>
        </p:nvSpPr>
        <p:spPr>
          <a:xfrm>
            <a:off x="8256243" y="6143277"/>
            <a:ext cx="1623487" cy="461665"/>
          </a:xfrm>
          <a:prstGeom prst="rect">
            <a:avLst/>
          </a:prstGeom>
          <a:noFill/>
        </p:spPr>
        <p:txBody>
          <a:bodyPr wrap="square" rtlCol="0">
            <a:spAutoFit/>
          </a:bodyPr>
          <a:lstStyle/>
          <a:p>
            <a:r>
              <a:rPr lang="es-MX" sz="2400" dirty="0"/>
              <a:t>220 km2</a:t>
            </a:r>
          </a:p>
        </p:txBody>
      </p:sp>
      <p:sp>
        <p:nvSpPr>
          <p:cNvPr id="20" name="CuadroTexto 26">
            <a:extLst>
              <a:ext uri="{FF2B5EF4-FFF2-40B4-BE49-F238E27FC236}">
                <a16:creationId xmlns:a16="http://schemas.microsoft.com/office/drawing/2014/main" id="{84E1A057-E4BC-2E40-94E1-48242638FC10}"/>
              </a:ext>
            </a:extLst>
          </p:cNvPr>
          <p:cNvSpPr txBox="1"/>
          <p:nvPr/>
        </p:nvSpPr>
        <p:spPr>
          <a:xfrm>
            <a:off x="7104112" y="2276872"/>
            <a:ext cx="2591090" cy="861774"/>
          </a:xfrm>
          <a:prstGeom prst="rect">
            <a:avLst/>
          </a:prstGeom>
          <a:noFill/>
        </p:spPr>
        <p:txBody>
          <a:bodyPr wrap="square" rtlCol="0">
            <a:spAutoFit/>
          </a:bodyPr>
          <a:lstStyle/>
          <a:p>
            <a:pPr algn="r"/>
            <a:r>
              <a:rPr lang="es-MX" dirty="0"/>
              <a:t>Superficie</a:t>
            </a:r>
          </a:p>
          <a:p>
            <a:pPr algn="r"/>
            <a:r>
              <a:rPr lang="es-MX" sz="3200" dirty="0"/>
              <a:t>1 </a:t>
            </a:r>
            <a:r>
              <a:rPr lang="es-MX" sz="2400" dirty="0"/>
              <a:t>km2</a:t>
            </a:r>
          </a:p>
        </p:txBody>
      </p:sp>
      <p:sp>
        <p:nvSpPr>
          <p:cNvPr id="22" name="Rectangle 6">
            <a:extLst>
              <a:ext uri="{FF2B5EF4-FFF2-40B4-BE49-F238E27FC236}">
                <a16:creationId xmlns:a16="http://schemas.microsoft.com/office/drawing/2014/main" id="{DA3290E9-0119-644F-B528-301E7F86BA4A}"/>
              </a:ext>
            </a:extLst>
          </p:cNvPr>
          <p:cNvSpPr>
            <a:spLocks noChangeArrowheads="1"/>
          </p:cNvSpPr>
          <p:nvPr/>
        </p:nvSpPr>
        <p:spPr bwMode="auto">
          <a:xfrm>
            <a:off x="1524000" y="-10887"/>
            <a:ext cx="9144000" cy="492443"/>
          </a:xfrm>
          <a:prstGeom prst="rect">
            <a:avLst/>
          </a:prstGeom>
          <a:solidFill>
            <a:srgbClr val="EEEDE1"/>
          </a:solidFill>
          <a:ln>
            <a:noFill/>
          </a:ln>
          <a:effectLst/>
        </p:spPr>
        <p:txBody>
          <a:bodyPr wrap="square" lIns="0" tIns="0" rIns="39240" bIns="0" anchor="ctr">
            <a:spAutoFit/>
          </a:bodyP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s-MX" sz="3200" b="1" dirty="0">
                <a:solidFill>
                  <a:srgbClr val="000000"/>
                </a:solidFill>
                <a:latin typeface="Arial" charset="0"/>
                <a:cs typeface="Arial" charset="0"/>
              </a:rPr>
              <a:t>Intensidad energética: uso de suelo </a:t>
            </a:r>
          </a:p>
        </p:txBody>
      </p:sp>
    </p:spTree>
    <p:extLst>
      <p:ext uri="{BB962C8B-B14F-4D97-AF65-F5344CB8AC3E}">
        <p14:creationId xmlns:p14="http://schemas.microsoft.com/office/powerpoint/2010/main" val="9369007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g6f750f708a_0_3"/>
          <p:cNvSpPr txBox="1">
            <a:spLocks noGrp="1"/>
          </p:cNvSpPr>
          <p:nvPr>
            <p:ph type="title"/>
          </p:nvPr>
        </p:nvSpPr>
        <p:spPr>
          <a:xfrm>
            <a:off x="2512491" y="87643"/>
            <a:ext cx="7360214" cy="994275"/>
          </a:xfrm>
          <a:prstGeom prst="rect">
            <a:avLst/>
          </a:prstGeom>
        </p:spPr>
        <p:txBody>
          <a:bodyPr spcFirstLastPara="1" vert="horz" wrap="square" lIns="68569" tIns="34275" rIns="68569" bIns="34275" rtlCol="0" anchor="ctr" anchorCtr="0">
            <a:noAutofit/>
          </a:bodyPr>
          <a:lstStyle/>
          <a:p>
            <a:pPr algn="ctr">
              <a:spcBef>
                <a:spcPts val="0"/>
              </a:spcBef>
            </a:pPr>
            <a:r>
              <a:rPr lang="es-MX" sz="3150" b="1" dirty="0">
                <a:solidFill>
                  <a:srgbClr val="C00000"/>
                </a:solidFill>
                <a:latin typeface="+mn-lt"/>
              </a:rPr>
              <a:t> Climate Emergency: A direct impact from fossil fuels</a:t>
            </a:r>
            <a:endParaRPr sz="3150" b="1" dirty="0">
              <a:solidFill>
                <a:srgbClr val="C00000"/>
              </a:solidFill>
              <a:latin typeface="+mn-lt"/>
            </a:endParaRPr>
          </a:p>
        </p:txBody>
      </p:sp>
      <p:pic>
        <p:nvPicPr>
          <p:cNvPr id="11" name="Imagen 10">
            <a:extLst>
              <a:ext uri="{FF2B5EF4-FFF2-40B4-BE49-F238E27FC236}">
                <a16:creationId xmlns:a16="http://schemas.microsoft.com/office/drawing/2014/main" id="{74EBE16E-F32A-6041-A4D0-F3160176049C}"/>
              </a:ext>
            </a:extLst>
          </p:cNvPr>
          <p:cNvPicPr>
            <a:picLocks noChangeAspect="1"/>
          </p:cNvPicPr>
          <p:nvPr/>
        </p:nvPicPr>
        <p:blipFill>
          <a:blip r:embed="rId3"/>
          <a:stretch>
            <a:fillRect/>
          </a:stretch>
        </p:blipFill>
        <p:spPr>
          <a:xfrm>
            <a:off x="6438104" y="2336418"/>
            <a:ext cx="5640391" cy="4345175"/>
          </a:xfrm>
          <a:prstGeom prst="rect">
            <a:avLst/>
          </a:prstGeom>
        </p:spPr>
      </p:pic>
      <p:pic>
        <p:nvPicPr>
          <p:cNvPr id="13" name="Imagen 12">
            <a:extLst>
              <a:ext uri="{FF2B5EF4-FFF2-40B4-BE49-F238E27FC236}">
                <a16:creationId xmlns:a16="http://schemas.microsoft.com/office/drawing/2014/main" id="{B3D9B284-DFC0-C144-8242-D8D182B4AA8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324597" y="1663021"/>
            <a:ext cx="2548108" cy="1386689"/>
          </a:xfrm>
          <a:prstGeom prst="rect">
            <a:avLst/>
          </a:prstGeom>
        </p:spPr>
      </p:pic>
      <p:sp>
        <p:nvSpPr>
          <p:cNvPr id="4" name="CuadroTexto 3">
            <a:extLst>
              <a:ext uri="{FF2B5EF4-FFF2-40B4-BE49-F238E27FC236}">
                <a16:creationId xmlns:a16="http://schemas.microsoft.com/office/drawing/2014/main" id="{49574669-F492-BC33-D3C0-99EF53B4B529}"/>
              </a:ext>
            </a:extLst>
          </p:cNvPr>
          <p:cNvSpPr txBox="1"/>
          <p:nvPr/>
        </p:nvSpPr>
        <p:spPr>
          <a:xfrm>
            <a:off x="9258300" y="2171700"/>
            <a:ext cx="184731" cy="369332"/>
          </a:xfrm>
          <a:prstGeom prst="rect">
            <a:avLst/>
          </a:prstGeom>
          <a:noFill/>
        </p:spPr>
        <p:txBody>
          <a:bodyPr wrap="none" rtlCol="0">
            <a:spAutoFit/>
          </a:bodyPr>
          <a:lstStyle/>
          <a:p>
            <a:endParaRPr lang="es-MX" dirty="0"/>
          </a:p>
        </p:txBody>
      </p:sp>
      <p:pic>
        <p:nvPicPr>
          <p:cNvPr id="10" name="Imagen 9">
            <a:extLst>
              <a:ext uri="{FF2B5EF4-FFF2-40B4-BE49-F238E27FC236}">
                <a16:creationId xmlns:a16="http://schemas.microsoft.com/office/drawing/2014/main" id="{3158E313-5A6D-963B-D224-3E0B2D9AC33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3506" y="1386661"/>
            <a:ext cx="5825504" cy="3816709"/>
          </a:xfrm>
          <a:prstGeom prst="rect">
            <a:avLst/>
          </a:prstGeom>
        </p:spPr>
      </p:pic>
      <p:sp>
        <p:nvSpPr>
          <p:cNvPr id="15" name="CuadroTexto 14">
            <a:extLst>
              <a:ext uri="{FF2B5EF4-FFF2-40B4-BE49-F238E27FC236}">
                <a16:creationId xmlns:a16="http://schemas.microsoft.com/office/drawing/2014/main" id="{65C2D4CD-1970-DD7B-D939-3D333D5B78FD}"/>
              </a:ext>
            </a:extLst>
          </p:cNvPr>
          <p:cNvSpPr txBox="1"/>
          <p:nvPr/>
        </p:nvSpPr>
        <p:spPr>
          <a:xfrm>
            <a:off x="431461" y="5508113"/>
            <a:ext cx="5184081" cy="923330"/>
          </a:xfrm>
          <a:prstGeom prst="rect">
            <a:avLst/>
          </a:prstGeom>
          <a:noFill/>
        </p:spPr>
        <p:txBody>
          <a:bodyPr wrap="square" rtlCol="0">
            <a:spAutoFit/>
          </a:bodyPr>
          <a:lstStyle/>
          <a:p>
            <a:pPr algn="ctr"/>
            <a:r>
              <a:rPr lang="es-MX" dirty="0"/>
              <a:t>Fossil fuels account for more than 80% of global energy use and up to 70% of global GHG emissions</a:t>
            </a:r>
          </a:p>
        </p:txBody>
      </p:sp>
    </p:spTree>
    <p:extLst>
      <p:ext uri="{BB962C8B-B14F-4D97-AF65-F5344CB8AC3E}">
        <p14:creationId xmlns:p14="http://schemas.microsoft.com/office/powerpoint/2010/main" val="21918272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E0212F-CCE2-E64B-84EA-518593A04047}"/>
              </a:ext>
            </a:extLst>
          </p:cNvPr>
          <p:cNvSpPr>
            <a:spLocks noGrp="1"/>
          </p:cNvSpPr>
          <p:nvPr>
            <p:ph type="title"/>
          </p:nvPr>
        </p:nvSpPr>
        <p:spPr>
          <a:xfrm>
            <a:off x="957430" y="-59167"/>
            <a:ext cx="10515600" cy="1325563"/>
          </a:xfrm>
        </p:spPr>
        <p:txBody>
          <a:bodyPr vert="horz" lIns="91440" tIns="45720" rIns="91440" bIns="45720" rtlCol="0" anchor="b">
            <a:normAutofit/>
          </a:bodyPr>
          <a:lstStyle/>
          <a:p>
            <a:pPr algn="ctr"/>
            <a:r>
              <a:rPr lang="en-US" sz="3400" b="1" dirty="0">
                <a:latin typeface="+mn-lt"/>
              </a:rPr>
              <a:t>Targets have been defined but</a:t>
            </a:r>
            <a:br>
              <a:rPr lang="en-US" sz="3400" b="1" dirty="0">
                <a:latin typeface="+mn-lt"/>
              </a:rPr>
            </a:br>
            <a:r>
              <a:rPr lang="en-US" sz="3400" b="1" dirty="0">
                <a:latin typeface="+mn-lt"/>
              </a:rPr>
              <a:t>progress </a:t>
            </a:r>
            <a:r>
              <a:rPr lang="en-US" sz="3400" b="1" dirty="0">
                <a:solidFill>
                  <a:srgbClr val="C00000"/>
                </a:solidFill>
                <a:latin typeface="+mn-lt"/>
              </a:rPr>
              <a:t>is minimum</a:t>
            </a:r>
          </a:p>
        </p:txBody>
      </p:sp>
      <p:pic>
        <p:nvPicPr>
          <p:cNvPr id="4" name="Imagen 3">
            <a:extLst>
              <a:ext uri="{FF2B5EF4-FFF2-40B4-BE49-F238E27FC236}">
                <a16:creationId xmlns:a16="http://schemas.microsoft.com/office/drawing/2014/main" id="{1AB51242-FF4B-AC4D-A6C1-511012DAF23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71667" y="2205441"/>
            <a:ext cx="5953549" cy="3259567"/>
          </a:xfrm>
          <a:prstGeom prst="rect">
            <a:avLst/>
          </a:prstGeom>
        </p:spPr>
      </p:pic>
      <p:sp>
        <p:nvSpPr>
          <p:cNvPr id="9" name="CuadroTexto 8">
            <a:extLst>
              <a:ext uri="{FF2B5EF4-FFF2-40B4-BE49-F238E27FC236}">
                <a16:creationId xmlns:a16="http://schemas.microsoft.com/office/drawing/2014/main" id="{2702D201-5915-294A-A86D-190D07FE4286}"/>
              </a:ext>
            </a:extLst>
          </p:cNvPr>
          <p:cNvSpPr txBox="1"/>
          <p:nvPr/>
        </p:nvSpPr>
        <p:spPr>
          <a:xfrm>
            <a:off x="7166344" y="5552861"/>
            <a:ext cx="4572449" cy="1200329"/>
          </a:xfrm>
          <a:prstGeom prst="rect">
            <a:avLst/>
          </a:prstGeom>
          <a:solidFill>
            <a:schemeClr val="accent4">
              <a:lumMod val="40000"/>
              <a:lumOff val="60000"/>
            </a:schemeClr>
          </a:solidFill>
        </p:spPr>
        <p:txBody>
          <a:bodyPr wrap="square" rtlCol="0">
            <a:spAutoFit/>
          </a:bodyPr>
          <a:lstStyle/>
          <a:p>
            <a:pPr algn="ctr"/>
            <a:r>
              <a:rPr lang="es-MX" dirty="0"/>
              <a:t>17 SDGs covering all sectors </a:t>
            </a:r>
          </a:p>
          <a:p>
            <a:pPr algn="ctr"/>
            <a:r>
              <a:rPr lang="es-MX" dirty="0"/>
              <a:t>Contradictions among many of them </a:t>
            </a:r>
          </a:p>
          <a:p>
            <a:pPr algn="ctr"/>
            <a:r>
              <a:rPr lang="es-MX" dirty="0"/>
              <a:t>(economic growth is one of the indicators)</a:t>
            </a:r>
          </a:p>
        </p:txBody>
      </p:sp>
      <p:grpSp>
        <p:nvGrpSpPr>
          <p:cNvPr id="10" name="Grupo 9">
            <a:extLst>
              <a:ext uri="{FF2B5EF4-FFF2-40B4-BE49-F238E27FC236}">
                <a16:creationId xmlns:a16="http://schemas.microsoft.com/office/drawing/2014/main" id="{ED473BA3-8509-F1E0-F28D-674037208F3D}"/>
              </a:ext>
            </a:extLst>
          </p:cNvPr>
          <p:cNvGrpSpPr/>
          <p:nvPr/>
        </p:nvGrpSpPr>
        <p:grpSpPr>
          <a:xfrm>
            <a:off x="74124" y="1903227"/>
            <a:ext cx="6196800" cy="3542937"/>
            <a:chOff x="1120931" y="1002534"/>
            <a:chExt cx="10384262" cy="5680583"/>
          </a:xfrm>
        </p:grpSpPr>
        <p:pic>
          <p:nvPicPr>
            <p:cNvPr id="11" name="Picture 2" descr="Chart showing emissions trajectories">
              <a:extLst>
                <a:ext uri="{FF2B5EF4-FFF2-40B4-BE49-F238E27FC236}">
                  <a16:creationId xmlns:a16="http://schemas.microsoft.com/office/drawing/2014/main" id="{099D82BF-8B3F-A9DF-C2A2-4F6F93BBCB9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20931" y="1618165"/>
              <a:ext cx="8046025" cy="4631267"/>
            </a:xfrm>
            <a:prstGeom prst="rect">
              <a:avLst/>
            </a:prstGeom>
            <a:noFill/>
            <a:extLst>
              <a:ext uri="{909E8E84-426E-40DD-AFC4-6F175D3DCCD1}">
                <a14:hiddenFill xmlns:a14="http://schemas.microsoft.com/office/drawing/2010/main">
                  <a:solidFill>
                    <a:srgbClr val="FFFFFF"/>
                  </a:solidFill>
                </a14:hiddenFill>
              </a:ext>
            </a:extLst>
          </p:spPr>
        </p:pic>
        <p:sp>
          <p:nvSpPr>
            <p:cNvPr id="12" name="Flecha derecha 11">
              <a:extLst>
                <a:ext uri="{FF2B5EF4-FFF2-40B4-BE49-F238E27FC236}">
                  <a16:creationId xmlns:a16="http://schemas.microsoft.com/office/drawing/2014/main" id="{F3A01F84-C109-B1D5-4EE7-F19227733BB5}"/>
                </a:ext>
              </a:extLst>
            </p:cNvPr>
            <p:cNvSpPr/>
            <p:nvPr/>
          </p:nvSpPr>
          <p:spPr>
            <a:xfrm rot="5400000">
              <a:off x="9255535" y="2131173"/>
              <a:ext cx="920767" cy="504348"/>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600"/>
            </a:p>
          </p:txBody>
        </p:sp>
        <p:sp>
          <p:nvSpPr>
            <p:cNvPr id="13" name="CuadroTexto 12">
              <a:extLst>
                <a:ext uri="{FF2B5EF4-FFF2-40B4-BE49-F238E27FC236}">
                  <a16:creationId xmlns:a16="http://schemas.microsoft.com/office/drawing/2014/main" id="{4CDE051C-6F6C-EB1F-7B84-60D41D9AAAE8}"/>
                </a:ext>
              </a:extLst>
            </p:cNvPr>
            <p:cNvSpPr txBox="1"/>
            <p:nvPr/>
          </p:nvSpPr>
          <p:spPr>
            <a:xfrm>
              <a:off x="9111248" y="2980948"/>
              <a:ext cx="1209337" cy="690865"/>
            </a:xfrm>
            <a:prstGeom prst="rect">
              <a:avLst/>
            </a:prstGeom>
            <a:solidFill>
              <a:srgbClr val="92D050"/>
            </a:solidFill>
          </p:spPr>
          <p:txBody>
            <a:bodyPr wrap="none" rtlCol="0">
              <a:spAutoFit/>
            </a:bodyPr>
            <a:lstStyle/>
            <a:p>
              <a:pPr algn="ctr"/>
              <a:r>
                <a:rPr lang="es-MX" sz="1100" dirty="0"/>
                <a:t>Paris </a:t>
              </a:r>
            </a:p>
            <a:p>
              <a:pPr algn="ctr"/>
              <a:r>
                <a:rPr lang="es-MX" sz="1100" dirty="0"/>
                <a:t>Accords</a:t>
              </a:r>
            </a:p>
          </p:txBody>
        </p:sp>
        <p:sp>
          <p:nvSpPr>
            <p:cNvPr id="14" name="CuadroTexto 13">
              <a:extLst>
                <a:ext uri="{FF2B5EF4-FFF2-40B4-BE49-F238E27FC236}">
                  <a16:creationId xmlns:a16="http://schemas.microsoft.com/office/drawing/2014/main" id="{C4D34A1F-4C9B-5109-4FC4-A6B6C0937417}"/>
                </a:ext>
              </a:extLst>
            </p:cNvPr>
            <p:cNvSpPr txBox="1"/>
            <p:nvPr/>
          </p:nvSpPr>
          <p:spPr>
            <a:xfrm>
              <a:off x="9846083" y="5757852"/>
              <a:ext cx="1520889" cy="925265"/>
            </a:xfrm>
            <a:prstGeom prst="rect">
              <a:avLst/>
            </a:prstGeom>
            <a:solidFill>
              <a:srgbClr val="FFC000"/>
            </a:solidFill>
          </p:spPr>
          <p:txBody>
            <a:bodyPr wrap="square" rtlCol="0">
              <a:spAutoFit/>
            </a:bodyPr>
            <a:lstStyle/>
            <a:p>
              <a:pPr algn="ctr"/>
              <a:r>
                <a:rPr lang="es-MX" sz="1050" b="1" dirty="0"/>
                <a:t>Needed for a 1.5C scenario</a:t>
              </a:r>
            </a:p>
          </p:txBody>
        </p:sp>
        <p:sp>
          <p:nvSpPr>
            <p:cNvPr id="17" name="Flecha abajo 16">
              <a:extLst>
                <a:ext uri="{FF2B5EF4-FFF2-40B4-BE49-F238E27FC236}">
                  <a16:creationId xmlns:a16="http://schemas.microsoft.com/office/drawing/2014/main" id="{BC566D58-1F67-DEC0-6159-E51A10D96103}"/>
                </a:ext>
              </a:extLst>
            </p:cNvPr>
            <p:cNvSpPr/>
            <p:nvPr/>
          </p:nvSpPr>
          <p:spPr>
            <a:xfrm>
              <a:off x="10447061" y="1902322"/>
              <a:ext cx="583567" cy="3680096"/>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sz="1100"/>
            </a:p>
          </p:txBody>
        </p:sp>
        <p:sp>
          <p:nvSpPr>
            <p:cNvPr id="18" name="CuadroTexto 17">
              <a:extLst>
                <a:ext uri="{FF2B5EF4-FFF2-40B4-BE49-F238E27FC236}">
                  <a16:creationId xmlns:a16="http://schemas.microsoft.com/office/drawing/2014/main" id="{928E5DAF-054B-0C92-ACBD-8A8CB889D07B}"/>
                </a:ext>
              </a:extLst>
            </p:cNvPr>
            <p:cNvSpPr txBox="1"/>
            <p:nvPr/>
          </p:nvSpPr>
          <p:spPr>
            <a:xfrm>
              <a:off x="9073622" y="1002534"/>
              <a:ext cx="2431571" cy="690864"/>
            </a:xfrm>
            <a:prstGeom prst="rect">
              <a:avLst/>
            </a:prstGeom>
            <a:solidFill>
              <a:schemeClr val="accent1">
                <a:lumMod val="20000"/>
                <a:lumOff val="80000"/>
              </a:schemeClr>
            </a:solidFill>
          </p:spPr>
          <p:txBody>
            <a:bodyPr wrap="none" rtlCol="0">
              <a:spAutoFit/>
            </a:bodyPr>
            <a:lstStyle/>
            <a:p>
              <a:pPr algn="ctr"/>
              <a:r>
                <a:rPr lang="es-MX" sz="1100" dirty="0"/>
                <a:t>GHG</a:t>
              </a:r>
            </a:p>
            <a:p>
              <a:pPr algn="ctr"/>
              <a:r>
                <a:rPr lang="es-MX" sz="1100" dirty="0"/>
                <a:t>Reductions by 2050</a:t>
              </a:r>
            </a:p>
          </p:txBody>
        </p:sp>
      </p:grpSp>
      <p:sp>
        <p:nvSpPr>
          <p:cNvPr id="3" name="CuadroTexto 2">
            <a:extLst>
              <a:ext uri="{FF2B5EF4-FFF2-40B4-BE49-F238E27FC236}">
                <a16:creationId xmlns:a16="http://schemas.microsoft.com/office/drawing/2014/main" id="{C7491307-451C-4EF4-73F9-77FD728A4D5D}"/>
              </a:ext>
            </a:extLst>
          </p:cNvPr>
          <p:cNvSpPr txBox="1"/>
          <p:nvPr/>
        </p:nvSpPr>
        <p:spPr>
          <a:xfrm>
            <a:off x="691616" y="5544523"/>
            <a:ext cx="3115340" cy="923330"/>
          </a:xfrm>
          <a:prstGeom prst="rect">
            <a:avLst/>
          </a:prstGeom>
          <a:solidFill>
            <a:schemeClr val="accent1">
              <a:lumMod val="20000"/>
              <a:lumOff val="80000"/>
            </a:schemeClr>
          </a:solidFill>
        </p:spPr>
        <p:txBody>
          <a:bodyPr wrap="square" rtlCol="0">
            <a:spAutoFit/>
          </a:bodyPr>
          <a:lstStyle/>
          <a:p>
            <a:pPr algn="ctr"/>
            <a:r>
              <a:rPr lang="es-MX" dirty="0"/>
              <a:t>Committed mitigation actions fall short compared to what is needed</a:t>
            </a:r>
          </a:p>
        </p:txBody>
      </p:sp>
    </p:spTree>
    <p:extLst>
      <p:ext uri="{BB962C8B-B14F-4D97-AF65-F5344CB8AC3E}">
        <p14:creationId xmlns:p14="http://schemas.microsoft.com/office/powerpoint/2010/main" val="663551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4094F7A-D39D-FC4C-8B49-DA0224084C0D}"/>
              </a:ext>
            </a:extLst>
          </p:cNvPr>
          <p:cNvSpPr/>
          <p:nvPr/>
        </p:nvSpPr>
        <p:spPr>
          <a:xfrm>
            <a:off x="130628" y="144088"/>
            <a:ext cx="11918618" cy="1077218"/>
          </a:xfrm>
          <a:prstGeom prst="rect">
            <a:avLst/>
          </a:prstGeom>
        </p:spPr>
        <p:txBody>
          <a:bodyPr wrap="square">
            <a:spAutoFit/>
          </a:bodyPr>
          <a:lstStyle/>
          <a:p>
            <a:pPr algn="ctr">
              <a:spcBef>
                <a:spcPct val="0"/>
              </a:spcBef>
            </a:pPr>
            <a:r>
              <a:rPr lang="es-ES_tradnl" altLang="en-US" sz="3200" b="1">
                <a:solidFill>
                  <a:srgbClr val="000000"/>
                </a:solidFill>
                <a:latin typeface="Arial" charset="0"/>
              </a:rPr>
              <a:t>Environmental injustice: inequality in emissions
</a:t>
            </a:r>
            <a:endParaRPr lang="es-ES_tradnl" altLang="en-US" sz="3200" b="1" dirty="0">
              <a:solidFill>
                <a:srgbClr val="000000"/>
              </a:solidFill>
              <a:latin typeface="Arial" charset="0"/>
            </a:endParaRPr>
          </a:p>
        </p:txBody>
      </p:sp>
      <p:sp>
        <p:nvSpPr>
          <p:cNvPr id="2" name="Rectangle 1">
            <a:extLst>
              <a:ext uri="{FF2B5EF4-FFF2-40B4-BE49-F238E27FC236}">
                <a16:creationId xmlns:a16="http://schemas.microsoft.com/office/drawing/2014/main" id="{00B6CBE1-61CB-6446-973F-6D2361234067}"/>
              </a:ext>
            </a:extLst>
          </p:cNvPr>
          <p:cNvSpPr/>
          <p:nvPr/>
        </p:nvSpPr>
        <p:spPr>
          <a:xfrm>
            <a:off x="142753" y="5071369"/>
            <a:ext cx="6778908" cy="1754326"/>
          </a:xfrm>
          <a:prstGeom prst="rect">
            <a:avLst/>
          </a:prstGeom>
        </p:spPr>
        <p:txBody>
          <a:bodyPr wrap="square">
            <a:spAutoFit/>
          </a:bodyPr>
          <a:lstStyle/>
          <a:p>
            <a:r>
              <a:rPr lang="en-US" dirty="0">
                <a:latin typeface="Arial" panose="020B0604020202020204" pitchFamily="34" charset="0"/>
                <a:cs typeface="Arial" panose="020B0604020202020204" pitchFamily="34" charset="0"/>
              </a:rPr>
              <a:t>Social inequality in greenhouse gas emissions: </a:t>
            </a:r>
          </a:p>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the richest 10% are responsible for almost 50% of emissions.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Historically </a:t>
            </a:r>
            <a:r>
              <a:rPr lang="en-US" b="1" dirty="0">
                <a:latin typeface="Arial" panose="020B0604020202020204" pitchFamily="34" charset="0"/>
                <a:cs typeface="Arial" panose="020B0604020202020204" pitchFamily="34" charset="0"/>
              </a:rPr>
              <a:t>the 23 richest countries have emitted as much as the remaining 150</a:t>
            </a:r>
            <a:r>
              <a:rPr lang="en-US" dirty="0">
                <a:latin typeface="Arial" panose="020B0604020202020204" pitchFamily="34" charset="0"/>
                <a:cs typeface="Arial" panose="020B0604020202020204" pitchFamily="34" charset="0"/>
              </a:rPr>
              <a:t>.</a:t>
            </a:r>
          </a:p>
          <a:p>
            <a:r>
              <a:rPr lang="en-US" dirty="0">
                <a:latin typeface="Arial" panose="020B0604020202020204" pitchFamily="34" charset="0"/>
                <a:cs typeface="Arial" panose="020B0604020202020204" pitchFamily="34" charset="0"/>
              </a:rPr>
              <a:t>NOTE: Inequality is also high within each country</a:t>
            </a:r>
            <a:endParaRPr lang="en-US" b="1" dirty="0">
              <a:latin typeface="Arial" panose="020B0604020202020204" pitchFamily="34" charset="0"/>
              <a:cs typeface="Arial" panose="020B0604020202020204" pitchFamily="34" charset="0"/>
            </a:endParaRPr>
          </a:p>
        </p:txBody>
      </p:sp>
      <p:pic>
        <p:nvPicPr>
          <p:cNvPr id="12" name="Picture 4" descr="Which countries produce a bigger proportion of carbon dioxide emissions  than their proportion of the world population? - Vivid Maps">
            <a:extLst>
              <a:ext uri="{FF2B5EF4-FFF2-40B4-BE49-F238E27FC236}">
                <a16:creationId xmlns:a16="http://schemas.microsoft.com/office/drawing/2014/main" id="{C1223E5E-94EE-7B41-AA23-0D89AAB8F2D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448173" y="3878830"/>
            <a:ext cx="4114800" cy="291607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B41DA786-5DFC-0745-8065-BB53F4E048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89937" y="897118"/>
            <a:ext cx="5611936" cy="2928896"/>
          </a:xfrm>
          <a:prstGeom prst="rect">
            <a:avLst/>
          </a:prstGeom>
          <a:ln>
            <a:solidFill>
              <a:schemeClr val="tx1"/>
            </a:solidFill>
          </a:ln>
        </p:spPr>
      </p:pic>
      <p:pic>
        <p:nvPicPr>
          <p:cNvPr id="3073" name="Picture 1" descr="page4image64689648">
            <a:extLst>
              <a:ext uri="{FF2B5EF4-FFF2-40B4-BE49-F238E27FC236}">
                <a16:creationId xmlns:a16="http://schemas.microsoft.com/office/drawing/2014/main" id="{7A379BEF-5B90-C1F5-E21E-77D99C32D5E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42753" y="897117"/>
            <a:ext cx="5844275" cy="39484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45925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4094F7A-D39D-FC4C-8B49-DA0224084C0D}"/>
              </a:ext>
            </a:extLst>
          </p:cNvPr>
          <p:cNvSpPr/>
          <p:nvPr/>
        </p:nvSpPr>
        <p:spPr>
          <a:xfrm>
            <a:off x="130628" y="144088"/>
            <a:ext cx="11918618" cy="584775"/>
          </a:xfrm>
          <a:prstGeom prst="rect">
            <a:avLst/>
          </a:prstGeom>
        </p:spPr>
        <p:txBody>
          <a:bodyPr wrap="square">
            <a:spAutoFit/>
          </a:bodyPr>
          <a:lstStyle/>
          <a:p>
            <a:pPr algn="ctr">
              <a:spcBef>
                <a:spcPct val="0"/>
              </a:spcBef>
            </a:pPr>
            <a:r>
              <a:rPr lang="en-US" altLang="en-US" sz="3200" b="1" dirty="0">
                <a:solidFill>
                  <a:srgbClr val="000000"/>
                </a:solidFill>
                <a:latin typeface="Arial" charset="0"/>
              </a:rPr>
              <a:t>Social crisis: growing GDP = growing inequality</a:t>
            </a:r>
          </a:p>
        </p:txBody>
      </p:sp>
      <p:sp>
        <p:nvSpPr>
          <p:cNvPr id="11" name="Rectangle 10">
            <a:extLst>
              <a:ext uri="{FF2B5EF4-FFF2-40B4-BE49-F238E27FC236}">
                <a16:creationId xmlns:a16="http://schemas.microsoft.com/office/drawing/2014/main" id="{2AF0A7E3-8CAE-7E49-88A1-A5A235F6647C}"/>
              </a:ext>
            </a:extLst>
          </p:cNvPr>
          <p:cNvSpPr/>
          <p:nvPr/>
        </p:nvSpPr>
        <p:spPr>
          <a:xfrm>
            <a:off x="545981" y="5367065"/>
            <a:ext cx="6538990" cy="923330"/>
          </a:xfrm>
          <a:prstGeom prst="rect">
            <a:avLst/>
          </a:prstGeom>
        </p:spPr>
        <p:txBody>
          <a:bodyPr wrap="square">
            <a:spAutoFit/>
          </a:bodyPr>
          <a:lstStyle/>
          <a:p>
            <a:r>
              <a:rPr lang="en-US" b="1" dirty="0">
                <a:latin typeface="Arial" panose="020B0604020202020204" pitchFamily="34" charset="0"/>
                <a:cs typeface="Arial" panose="020B0604020202020204" pitchFamily="34" charset="0"/>
              </a:rPr>
              <a:t>Technological change has not improved the income gap </a:t>
            </a:r>
            <a:r>
              <a:rPr lang="en-US" dirty="0">
                <a:latin typeface="Arial" panose="020B0604020202020204" pitchFamily="34" charset="0"/>
                <a:cs typeface="Arial" panose="020B0604020202020204" pitchFamily="34" charset="0"/>
              </a:rPr>
              <a:t>between the "core countries" and the "periphery”, which has grown steadily. </a:t>
            </a:r>
          </a:p>
        </p:txBody>
      </p:sp>
      <p:pic>
        <p:nvPicPr>
          <p:cNvPr id="9" name="Picture 8">
            <a:extLst>
              <a:ext uri="{FF2B5EF4-FFF2-40B4-BE49-F238E27FC236}">
                <a16:creationId xmlns:a16="http://schemas.microsoft.com/office/drawing/2014/main" id="{B0B1B0D3-0A5E-6A41-9E5E-643D947C110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40772" y="886537"/>
            <a:ext cx="4761075" cy="4685202"/>
          </a:xfrm>
          <a:prstGeom prst="rect">
            <a:avLst/>
          </a:prstGeom>
          <a:ln>
            <a:solidFill>
              <a:schemeClr val="tx1"/>
            </a:solidFill>
          </a:ln>
        </p:spPr>
      </p:pic>
      <p:sp>
        <p:nvSpPr>
          <p:cNvPr id="10" name="TextBox 9">
            <a:extLst>
              <a:ext uri="{FF2B5EF4-FFF2-40B4-BE49-F238E27FC236}">
                <a16:creationId xmlns:a16="http://schemas.microsoft.com/office/drawing/2014/main" id="{8D3D57E6-614D-C70E-FD87-D5326421D46C}"/>
              </a:ext>
            </a:extLst>
          </p:cNvPr>
          <p:cNvSpPr txBox="1"/>
          <p:nvPr/>
        </p:nvSpPr>
        <p:spPr>
          <a:xfrm>
            <a:off x="1309482" y="1121603"/>
            <a:ext cx="4203890" cy="369332"/>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rPr>
              <a:t>Technological change and inequality</a:t>
            </a:r>
          </a:p>
        </p:txBody>
      </p:sp>
      <p:sp>
        <p:nvSpPr>
          <p:cNvPr id="12" name="TextBox 11">
            <a:extLst>
              <a:ext uri="{FF2B5EF4-FFF2-40B4-BE49-F238E27FC236}">
                <a16:creationId xmlns:a16="http://schemas.microsoft.com/office/drawing/2014/main" id="{52E9F316-AC40-9778-F7B5-73E64843399D}"/>
              </a:ext>
            </a:extLst>
          </p:cNvPr>
          <p:cNvSpPr txBox="1"/>
          <p:nvPr/>
        </p:nvSpPr>
        <p:spPr>
          <a:xfrm>
            <a:off x="653062" y="4396388"/>
            <a:ext cx="6095327" cy="523220"/>
          </a:xfrm>
          <a:prstGeom prst="rect">
            <a:avLst/>
          </a:prstGeom>
          <a:noFill/>
        </p:spPr>
        <p:txBody>
          <a:bodyPr wrap="square">
            <a:spAutoFit/>
          </a:bodyPr>
          <a:lstStyle/>
          <a:p>
            <a:r>
              <a:rPr lang="en-US" sz="1400" b="1" dirty="0">
                <a:latin typeface="Arial" panose="020B0604020202020204" pitchFamily="34" charset="0"/>
                <a:cs typeface="Arial" panose="020B0604020202020204" pitchFamily="34" charset="0"/>
              </a:rPr>
              <a:t>Core</a:t>
            </a:r>
            <a:r>
              <a:rPr lang="en-US" sz="1400" dirty="0">
                <a:latin typeface="Arial" panose="020B0604020202020204" pitchFamily="34" charset="0"/>
                <a:cs typeface="Arial" panose="020B0604020202020204" pitchFamily="34" charset="0"/>
              </a:rPr>
              <a:t>: USA, Western Europe, Canada, Australia New Zealand, Japan. </a:t>
            </a:r>
            <a:r>
              <a:rPr lang="en-US" sz="1400" b="1" dirty="0">
                <a:latin typeface="Arial" panose="020B0604020202020204" pitchFamily="34" charset="0"/>
                <a:cs typeface="Arial" panose="020B0604020202020204" pitchFamily="34" charset="0"/>
              </a:rPr>
              <a:t>Periphery</a:t>
            </a:r>
            <a:r>
              <a:rPr lang="en-US" sz="1400" dirty="0">
                <a:latin typeface="Arial" panose="020B0604020202020204" pitchFamily="34" charset="0"/>
                <a:cs typeface="Arial" panose="020B0604020202020204" pitchFamily="34" charset="0"/>
              </a:rPr>
              <a:t>: rest of the world  </a:t>
            </a:r>
          </a:p>
        </p:txBody>
      </p:sp>
      <p:pic>
        <p:nvPicPr>
          <p:cNvPr id="13" name="Imagen 12">
            <a:extLst>
              <a:ext uri="{FF2B5EF4-FFF2-40B4-BE49-F238E27FC236}">
                <a16:creationId xmlns:a16="http://schemas.microsoft.com/office/drawing/2014/main" id="{C1618F3F-D7E8-065E-881F-301C9374D3D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0629" y="1490935"/>
            <a:ext cx="6954342" cy="3740822"/>
          </a:xfrm>
          <a:prstGeom prst="rect">
            <a:avLst/>
          </a:prstGeom>
        </p:spPr>
      </p:pic>
      <p:sp>
        <p:nvSpPr>
          <p:cNvPr id="14" name="CuadroTexto 13">
            <a:extLst>
              <a:ext uri="{FF2B5EF4-FFF2-40B4-BE49-F238E27FC236}">
                <a16:creationId xmlns:a16="http://schemas.microsoft.com/office/drawing/2014/main" id="{3F29576E-8134-AF17-418E-0B9EF60823A6}"/>
              </a:ext>
            </a:extLst>
          </p:cNvPr>
          <p:cNvSpPr txBox="1"/>
          <p:nvPr/>
        </p:nvSpPr>
        <p:spPr>
          <a:xfrm>
            <a:off x="8069521" y="5768471"/>
            <a:ext cx="4011628" cy="646331"/>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rPr>
              <a:t>Globally, 1.1% owns 45.8% of the wealth while 55% owns 1.3%.</a:t>
            </a:r>
            <a:endParaRPr lang="es-MX" dirty="0"/>
          </a:p>
        </p:txBody>
      </p:sp>
    </p:spTree>
    <p:extLst>
      <p:ext uri="{BB962C8B-B14F-4D97-AF65-F5344CB8AC3E}">
        <p14:creationId xmlns:p14="http://schemas.microsoft.com/office/powerpoint/2010/main" val="11067060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FE527F8-5883-C241-AA03-E64442D79D6D}"/>
              </a:ext>
            </a:extLst>
          </p:cNvPr>
          <p:cNvSpPr/>
          <p:nvPr/>
        </p:nvSpPr>
        <p:spPr>
          <a:xfrm>
            <a:off x="7975166" y="1560763"/>
            <a:ext cx="4148820" cy="4247317"/>
          </a:xfrm>
          <a:prstGeom prst="rect">
            <a:avLst/>
          </a:prstGeom>
          <a:solidFill>
            <a:schemeClr val="accent4">
              <a:lumMod val="20000"/>
              <a:lumOff val="80000"/>
            </a:schemeClr>
          </a:solidFill>
        </p:spPr>
        <p:txBody>
          <a:bodyPr wrap="square">
            <a:spAutoFit/>
          </a:bodyPr>
          <a:lstStyle/>
          <a:p>
            <a:pPr algn="just">
              <a:spcBef>
                <a:spcPts val="600"/>
              </a:spcBef>
              <a:spcAft>
                <a:spcPts val="600"/>
              </a:spcAft>
            </a:pPr>
            <a:r>
              <a:rPr lang="en-US" sz="1600" b="1" dirty="0">
                <a:solidFill>
                  <a:srgbClr val="000000"/>
                </a:solidFill>
                <a:latin typeface="Helvetica" pitchFamily="2" charset="0"/>
                <a:ea typeface="Calibri" panose="020F0502020204030204" pitchFamily="34" charset="0"/>
                <a:cs typeface="Times New Roman" panose="02020603050405020304" pitchFamily="18" charset="0"/>
              </a:rPr>
              <a:t>Since 2005 conventional oil production peaked and remained on an undulating plateau 
Global production has only grown thanks to unconventional oil (shale oil from the US, tar sands from Canada, and </a:t>
            </a:r>
            <a:r>
              <a:rPr lang="en-US" sz="1600" b="1" dirty="0" err="1">
                <a:solidFill>
                  <a:srgbClr val="000000"/>
                </a:solidFill>
                <a:latin typeface="Helvetica" pitchFamily="2" charset="0"/>
                <a:ea typeface="Calibri" panose="020F0502020204030204" pitchFamily="34" charset="0"/>
                <a:cs typeface="Times New Roman" panose="02020603050405020304" pitchFamily="18" charset="0"/>
              </a:rPr>
              <a:t>deepwater</a:t>
            </a:r>
            <a:r>
              <a:rPr lang="en-US" sz="1600" b="1" dirty="0">
                <a:solidFill>
                  <a:srgbClr val="000000"/>
                </a:solidFill>
                <a:latin typeface="Helvetica" pitchFamily="2" charset="0"/>
                <a:ea typeface="Calibri" panose="020F0502020204030204" pitchFamily="34" charset="0"/>
                <a:cs typeface="Times New Roman" panose="02020603050405020304" pitchFamily="18" charset="0"/>
              </a:rPr>
              <a:t> oil). These are very expensive and/or low-quality resources.  
</a:t>
            </a:r>
            <a:r>
              <a:rPr lang="en-US" sz="1600" b="1" dirty="0">
                <a:solidFill>
                  <a:srgbClr val="C00000"/>
                </a:solidFill>
                <a:latin typeface="Helvetica" pitchFamily="2" charset="0"/>
                <a:ea typeface="Calibri" panose="020F0502020204030204" pitchFamily="34" charset="0"/>
                <a:cs typeface="Times New Roman" panose="02020603050405020304" pitchFamily="18" charset="0"/>
              </a:rPr>
              <a:t>To date, the global peak oil was November 2018.</a:t>
            </a:r>
            <a:r>
              <a:rPr lang="en-US" sz="1600" b="1" dirty="0">
                <a:solidFill>
                  <a:srgbClr val="000000"/>
                </a:solidFill>
                <a:latin typeface="Helvetica" pitchFamily="2" charset="0"/>
                <a:ea typeface="Calibri" panose="020F0502020204030204" pitchFamily="34" charset="0"/>
                <a:cs typeface="Times New Roman" panose="02020603050405020304" pitchFamily="18" charset="0"/>
              </a:rPr>
              <a:t>
Since the last decade, high price volatility has reflected the lack of equilibrium: </a:t>
            </a:r>
            <a:r>
              <a:rPr lang="en-US" sz="1600" b="1" dirty="0">
                <a:solidFill>
                  <a:srgbClr val="C00000"/>
                </a:solidFill>
                <a:latin typeface="Helvetica" pitchFamily="2" charset="0"/>
                <a:ea typeface="Calibri" panose="020F0502020204030204" pitchFamily="34" charset="0"/>
                <a:cs typeface="Times New Roman" panose="02020603050405020304" pitchFamily="18" charset="0"/>
              </a:rPr>
              <a:t>prices too high for the economy and too low for oil companies to continue extracting what is left.</a:t>
            </a:r>
            <a:endParaRPr lang="en-MX" sz="1600" b="1" dirty="0">
              <a:solidFill>
                <a:srgbClr val="000000"/>
              </a:solidFill>
              <a:latin typeface="Helvetica" pitchFamily="2" charset="0"/>
              <a:ea typeface="Calibri" panose="020F0502020204030204" pitchFamily="34" charset="0"/>
              <a:cs typeface="Times New Roman" panose="02020603050405020304" pitchFamily="18" charset="0"/>
            </a:endParaRPr>
          </a:p>
        </p:txBody>
      </p:sp>
      <p:sp>
        <p:nvSpPr>
          <p:cNvPr id="9" name="Footer Placeholder 1">
            <a:extLst>
              <a:ext uri="{FF2B5EF4-FFF2-40B4-BE49-F238E27FC236}">
                <a16:creationId xmlns:a16="http://schemas.microsoft.com/office/drawing/2014/main" id="{93D5B31D-E8FF-9C4B-B4E1-5976C7A4AA4C}"/>
              </a:ext>
            </a:extLst>
          </p:cNvPr>
          <p:cNvSpPr>
            <a:spLocks noGrp="1"/>
          </p:cNvSpPr>
          <p:nvPr>
            <p:ph type="ftr" sz="quarter" idx="11"/>
          </p:nvPr>
        </p:nvSpPr>
        <p:spPr>
          <a:xfrm>
            <a:off x="4038600" y="6356352"/>
            <a:ext cx="4114800" cy="365125"/>
          </a:xfrm>
        </p:spPr>
        <p:txBody>
          <a:bodyPr/>
          <a:lstStyle/>
          <a:p>
            <a:r>
              <a:rPr lang="en-US"/>
              <a:t>Ferrari - Diplomado IIJ 2022</a:t>
            </a:r>
          </a:p>
        </p:txBody>
      </p:sp>
      <p:sp>
        <p:nvSpPr>
          <p:cNvPr id="12" name="Rectangle 11">
            <a:extLst>
              <a:ext uri="{FF2B5EF4-FFF2-40B4-BE49-F238E27FC236}">
                <a16:creationId xmlns:a16="http://schemas.microsoft.com/office/drawing/2014/main" id="{37153307-4EC1-7A46-A7CA-6A3194E3AAA5}"/>
              </a:ext>
            </a:extLst>
          </p:cNvPr>
          <p:cNvSpPr/>
          <p:nvPr/>
        </p:nvSpPr>
        <p:spPr>
          <a:xfrm>
            <a:off x="81023" y="780809"/>
            <a:ext cx="8302920" cy="353943"/>
          </a:xfrm>
          <a:prstGeom prst="rect">
            <a:avLst/>
          </a:prstGeom>
          <a:solidFill>
            <a:schemeClr val="accent2">
              <a:lumMod val="20000"/>
              <a:lumOff val="80000"/>
            </a:schemeClr>
          </a:solidFill>
        </p:spPr>
        <p:txBody>
          <a:bodyPr wrap="square">
            <a:spAutoFit/>
          </a:bodyPr>
          <a:lstStyle/>
          <a:p>
            <a:pPr algn="ctr"/>
            <a:r>
              <a:rPr lang="en-US" sz="1700" b="1" dirty="0">
                <a:solidFill>
                  <a:srgbClr val="000000"/>
                </a:solidFill>
                <a:latin typeface="Arial" panose="020B0604020202020204" pitchFamily="34" charset="0"/>
                <a:ea typeface="Calibri" panose="020F0502020204030204" pitchFamily="34" charset="0"/>
                <a:cs typeface="Arial" panose="020B0604020202020204" pitchFamily="34" charset="0"/>
              </a:rPr>
              <a:t>Global crude oil production in million barrels per day 2000-2021</a:t>
            </a:r>
            <a:endParaRPr lang="en-MX" sz="1700" b="1" dirty="0">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0E602F50-087A-0D41-B626-61BF55FB18F2}"/>
              </a:ext>
            </a:extLst>
          </p:cNvPr>
          <p:cNvSpPr>
            <a:spLocks noChangeArrowheads="1"/>
          </p:cNvSpPr>
          <p:nvPr/>
        </p:nvSpPr>
        <p:spPr bwMode="auto">
          <a:xfrm>
            <a:off x="81023" y="15974"/>
            <a:ext cx="12002947" cy="720006"/>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39240" bIns="0" anchor="ct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s-MX" sz="3200" b="1" dirty="0">
                <a:solidFill>
                  <a:srgbClr val="000000"/>
                </a:solidFill>
                <a:latin typeface="Arial" charset="0"/>
              </a:rPr>
              <a:t>2018: the peak of world oil production</a:t>
            </a:r>
          </a:p>
        </p:txBody>
      </p:sp>
      <p:sp>
        <p:nvSpPr>
          <p:cNvPr id="2" name="TextBox 1">
            <a:extLst>
              <a:ext uri="{FF2B5EF4-FFF2-40B4-BE49-F238E27FC236}">
                <a16:creationId xmlns:a16="http://schemas.microsoft.com/office/drawing/2014/main" id="{4EDBC315-BCAF-C1FB-66BA-D53F25B39984}"/>
              </a:ext>
            </a:extLst>
          </p:cNvPr>
          <p:cNvSpPr txBox="1"/>
          <p:nvPr/>
        </p:nvSpPr>
        <p:spPr>
          <a:xfrm>
            <a:off x="6238177" y="6432427"/>
            <a:ext cx="1497526" cy="307777"/>
          </a:xfrm>
          <a:prstGeom prst="rect">
            <a:avLst/>
          </a:prstGeom>
          <a:noFill/>
        </p:spPr>
        <p:txBody>
          <a:bodyPr wrap="none" rtlCol="0">
            <a:spAutoFit/>
          </a:bodyPr>
          <a:lstStyle/>
          <a:p>
            <a:r>
              <a:rPr lang="en-MX" sz="1400" b="1"/>
              <a:t>Art Berman, 2021</a:t>
            </a:r>
          </a:p>
        </p:txBody>
      </p:sp>
      <p:grpSp>
        <p:nvGrpSpPr>
          <p:cNvPr id="5" name="Grupo 4">
            <a:extLst>
              <a:ext uri="{FF2B5EF4-FFF2-40B4-BE49-F238E27FC236}">
                <a16:creationId xmlns:a16="http://schemas.microsoft.com/office/drawing/2014/main" id="{046A4DCD-61DC-2673-81D4-7265CE17552D}"/>
              </a:ext>
            </a:extLst>
          </p:cNvPr>
          <p:cNvGrpSpPr/>
          <p:nvPr/>
        </p:nvGrpSpPr>
        <p:grpSpPr>
          <a:xfrm>
            <a:off x="595678" y="1179580"/>
            <a:ext cx="7197286" cy="5406736"/>
            <a:chOff x="595678" y="1179580"/>
            <a:chExt cx="7197286" cy="5406736"/>
          </a:xfrm>
        </p:grpSpPr>
        <p:pic>
          <p:nvPicPr>
            <p:cNvPr id="11" name="Picture 2" descr="الصورة">
              <a:extLst>
                <a:ext uri="{FF2B5EF4-FFF2-40B4-BE49-F238E27FC236}">
                  <a16:creationId xmlns:a16="http://schemas.microsoft.com/office/drawing/2014/main" id="{31743EFD-32C5-A04C-8FC6-92D28932D454}"/>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95678" y="1179580"/>
              <a:ext cx="7004530" cy="5406736"/>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a:extLst>
                <a:ext uri="{FF2B5EF4-FFF2-40B4-BE49-F238E27FC236}">
                  <a16:creationId xmlns:a16="http://schemas.microsoft.com/office/drawing/2014/main" id="{CCEC35AA-1544-9341-9AFE-C3D39D53FB62}"/>
                </a:ext>
              </a:extLst>
            </p:cNvPr>
            <p:cNvCxnSpPr>
              <a:cxnSpLocks/>
            </p:cNvCxnSpPr>
            <p:nvPr/>
          </p:nvCxnSpPr>
          <p:spPr>
            <a:xfrm>
              <a:off x="800309" y="4146438"/>
              <a:ext cx="6440557" cy="0"/>
            </a:xfrm>
            <a:prstGeom prst="line">
              <a:avLst/>
            </a:prstGeom>
            <a:ln w="38100">
              <a:solidFill>
                <a:schemeClr val="accent6">
                  <a:lumMod val="50000"/>
                </a:schemeClr>
              </a:solidFill>
              <a:prstDash val="dash"/>
            </a:ln>
          </p:spPr>
          <p:style>
            <a:lnRef idx="1">
              <a:schemeClr val="accent2"/>
            </a:lnRef>
            <a:fillRef idx="0">
              <a:schemeClr val="accent2"/>
            </a:fillRef>
            <a:effectRef idx="0">
              <a:schemeClr val="accent2"/>
            </a:effectRef>
            <a:fontRef idx="minor">
              <a:schemeClr val="tx1"/>
            </a:fontRef>
          </p:style>
        </p:cxnSp>
        <p:sp>
          <p:nvSpPr>
            <p:cNvPr id="3" name="Rectángulo 2">
              <a:extLst>
                <a:ext uri="{FF2B5EF4-FFF2-40B4-BE49-F238E27FC236}">
                  <a16:creationId xmlns:a16="http://schemas.microsoft.com/office/drawing/2014/main" id="{8C2027A6-3BBD-0546-76D8-DD9727365295}"/>
                </a:ext>
              </a:extLst>
            </p:cNvPr>
            <p:cNvSpPr/>
            <p:nvPr/>
          </p:nvSpPr>
          <p:spPr>
            <a:xfrm>
              <a:off x="7433622" y="2624446"/>
              <a:ext cx="359342" cy="3596739"/>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s-MX"/>
            </a:p>
          </p:txBody>
        </p:sp>
      </p:grpSp>
    </p:spTree>
    <p:extLst>
      <p:ext uri="{BB962C8B-B14F-4D97-AF65-F5344CB8AC3E}">
        <p14:creationId xmlns:p14="http://schemas.microsoft.com/office/powerpoint/2010/main" val="3562130600"/>
      </p:ext>
    </p:extLst>
  </p:cSld>
  <p:clrMapOvr>
    <a:masterClrMapping/>
  </p:clrMapOvr>
</p:sld>
</file>

<file path=ppt/theme/theme1.xml><?xml version="1.0" encoding="utf-8"?>
<a:theme xmlns:a="http://schemas.openxmlformats.org/drawingml/2006/main" name="Advantage">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Advantage">
      <a:majorFont>
        <a:latin typeface="Rockwell"/>
        <a:ea typeface=""/>
        <a:cs typeface=""/>
        <a:font script="Jpan" typeface="ＭＳ ゴシック"/>
      </a:majorFont>
      <a:minorFont>
        <a:latin typeface="Rockwell"/>
        <a:ea typeface=""/>
        <a:cs typeface=""/>
        <a:font script="Jpan" typeface="ＭＳ ゴシック"/>
      </a:minorFont>
    </a:fontScheme>
    <a:fmtScheme name="Advantage">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Advantage.thmx</Template>
  <TotalTime>127542</TotalTime>
  <Words>4037</Words>
  <Application>Microsoft Macintosh PowerPoint</Application>
  <PresentationFormat>Panorámica</PresentationFormat>
  <Paragraphs>435</Paragraphs>
  <Slides>46</Slides>
  <Notes>14</Notes>
  <HiddenSlides>0</HiddenSlides>
  <MMClips>0</MMClips>
  <ScaleCrop>false</ScaleCrop>
  <HeadingPairs>
    <vt:vector size="8" baseType="variant">
      <vt:variant>
        <vt:lpstr>Fuentes usadas</vt:lpstr>
      </vt:variant>
      <vt:variant>
        <vt:i4>8</vt:i4>
      </vt:variant>
      <vt:variant>
        <vt:lpstr>Tema</vt:lpstr>
      </vt:variant>
      <vt:variant>
        <vt:i4>1</vt:i4>
      </vt:variant>
      <vt:variant>
        <vt:lpstr>Servidores OLE incrustados</vt:lpstr>
      </vt:variant>
      <vt:variant>
        <vt:i4>1</vt:i4>
      </vt:variant>
      <vt:variant>
        <vt:lpstr>Títulos de diapositiva</vt:lpstr>
      </vt:variant>
      <vt:variant>
        <vt:i4>46</vt:i4>
      </vt:variant>
    </vt:vector>
  </HeadingPairs>
  <TitlesOfParts>
    <vt:vector size="56" baseType="lpstr">
      <vt:lpstr>Arial</vt:lpstr>
      <vt:lpstr>Calibri</vt:lpstr>
      <vt:lpstr>Courier New</vt:lpstr>
      <vt:lpstr>Helvetica</vt:lpstr>
      <vt:lpstr>Oswald</vt:lpstr>
      <vt:lpstr>Rockwell</vt:lpstr>
      <vt:lpstr>Times New Roman</vt:lpstr>
      <vt:lpstr>Wingdings</vt:lpstr>
      <vt:lpstr>Advantage</vt:lpstr>
      <vt:lpstr>Imagen</vt:lpstr>
      <vt:lpstr>"Challenges for a just and sustainable energy transition in the global South: The case of Mexico” </vt:lpstr>
      <vt:lpstr>Finding a safe and just space for everybody</vt:lpstr>
      <vt:lpstr> The end of a fossil-fuel based global capitalism (this is not just “another crisis”)</vt:lpstr>
      <vt:lpstr>Presentación de PowerPoint</vt:lpstr>
      <vt:lpstr> Climate Emergency: A direct impact from fossil fuels</vt:lpstr>
      <vt:lpstr>Targets have been defined but progress is minimum</vt:lpstr>
      <vt:lpstr>Presentación de PowerPoint</vt:lpstr>
      <vt:lpstr>Presentación de PowerPoint</vt:lpstr>
      <vt:lpstr>Presentación de PowerPoint</vt:lpstr>
      <vt:lpstr>Presentación de PowerPoint</vt:lpstr>
      <vt:lpstr>Presentación de PowerPoint</vt:lpstr>
      <vt:lpstr>Presentación de PowerPoint</vt:lpstr>
      <vt:lpstr>The response from the “status quo”:  MORE OF THE SAME… BUT GREEN </vt:lpstr>
      <vt:lpstr>Climate mitigation scenarios from international agencies are based on the greeen growth paradigm </vt:lpstr>
      <vt:lpstr>Presentación de PowerPoint</vt:lpstr>
      <vt:lpstr>Presentación de PowerPoint</vt:lpstr>
      <vt:lpstr>Presentación de PowerPoint</vt:lpstr>
      <vt:lpstr>Presentación de PowerPoint</vt:lpstr>
      <vt:lpstr>Presentación de PowerPoint</vt:lpstr>
      <vt:lpstr>Mounting criticism from different sectors…  an urgent need for radical change</vt:lpstr>
      <vt:lpstr>The true way forward….</vt:lpstr>
      <vt:lpstr>The way forward …  basic needs approach</vt:lpstr>
      <vt:lpstr>Just and Sustainable Energy Transition in Mexico</vt:lpstr>
      <vt:lpstr>Presentación de PowerPoint</vt:lpstr>
      <vt:lpstr>Presentación de PowerPoint</vt:lpstr>
      <vt:lpstr>Two confronted visions not leading  to sustainable energy transitions
</vt:lpstr>
      <vt:lpstr>A paradigm shift to promote a sustainable and just energy transition in Mexico n </vt:lpstr>
      <vt:lpstr>Advancing the new paradigm in Mexico… The National Strategic Program on Energy Transition from CONACYT</vt:lpstr>
      <vt:lpstr>Presentación de PowerPoint</vt:lpstr>
      <vt:lpstr>Example: Renewable Energy Ecotechnologies for Rural Areas</vt:lpstr>
      <vt:lpstr>Presentación de PowerPoint</vt:lpstr>
      <vt:lpstr>Concluding Remarks</vt:lpstr>
      <vt:lpstr>For further information…</vt:lpstr>
      <vt:lpstr>Additional Material</vt:lpstr>
      <vt:lpstr>Basic Needs Approach to Energy Planning</vt:lpstr>
      <vt:lpstr>Distributed Generation of Residential Heat and Electricity with Biomass in Denmark</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What has been achieved so far? </vt:lpstr>
      <vt:lpstr>Ejemplo:  Sistemas de Energía Renovables diseñados, implementados y apropiados por las comunidades locales</vt:lpstr>
      <vt:lpstr>Presentación de PowerPoint</vt:lpstr>
    </vt:vector>
  </TitlesOfParts>
  <Company>unam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What´s hot on Woodbuning Cookstoves</dc:title>
  <dc:creator>omar masera</dc:creator>
  <cp:lastModifiedBy>omar masera</cp:lastModifiedBy>
  <cp:revision>775</cp:revision>
  <dcterms:created xsi:type="dcterms:W3CDTF">2011-05-31T13:51:15Z</dcterms:created>
  <dcterms:modified xsi:type="dcterms:W3CDTF">2022-07-03T22:01:20Z</dcterms:modified>
</cp:coreProperties>
</file>